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50" d="100"/>
          <a:sy n="150" d="100"/>
        </p:scale>
        <p:origin x="614" y="-55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203AC4-75D1-43C4-B74E-C1B8B3F82464}"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57C65-5E53-4B31-AE38-81BC5A95000A}" type="slidenum">
              <a:rPr lang="en-GB" smtClean="0"/>
              <a:t>‹#›</a:t>
            </a:fld>
            <a:endParaRPr lang="en-GB"/>
          </a:p>
        </p:txBody>
      </p:sp>
    </p:spTree>
    <p:extLst>
      <p:ext uri="{BB962C8B-B14F-4D97-AF65-F5344CB8AC3E}">
        <p14:creationId xmlns:p14="http://schemas.microsoft.com/office/powerpoint/2010/main" val="26002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3AC4-75D1-43C4-B74E-C1B8B3F82464}"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57C65-5E53-4B31-AE38-81BC5A95000A}" type="slidenum">
              <a:rPr lang="en-GB" smtClean="0"/>
              <a:t>‹#›</a:t>
            </a:fld>
            <a:endParaRPr lang="en-GB"/>
          </a:p>
        </p:txBody>
      </p:sp>
    </p:spTree>
    <p:extLst>
      <p:ext uri="{BB962C8B-B14F-4D97-AF65-F5344CB8AC3E}">
        <p14:creationId xmlns:p14="http://schemas.microsoft.com/office/powerpoint/2010/main" val="128598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3AC4-75D1-43C4-B74E-C1B8B3F82464}"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57C65-5E53-4B31-AE38-81BC5A95000A}" type="slidenum">
              <a:rPr lang="en-GB" smtClean="0"/>
              <a:t>‹#›</a:t>
            </a:fld>
            <a:endParaRPr lang="en-GB"/>
          </a:p>
        </p:txBody>
      </p:sp>
    </p:spTree>
    <p:extLst>
      <p:ext uri="{BB962C8B-B14F-4D97-AF65-F5344CB8AC3E}">
        <p14:creationId xmlns:p14="http://schemas.microsoft.com/office/powerpoint/2010/main" val="363494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3AC4-75D1-43C4-B74E-C1B8B3F82464}"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57C65-5E53-4B31-AE38-81BC5A95000A}" type="slidenum">
              <a:rPr lang="en-GB" smtClean="0"/>
              <a:t>‹#›</a:t>
            </a:fld>
            <a:endParaRPr lang="en-GB"/>
          </a:p>
        </p:txBody>
      </p:sp>
    </p:spTree>
    <p:extLst>
      <p:ext uri="{BB962C8B-B14F-4D97-AF65-F5344CB8AC3E}">
        <p14:creationId xmlns:p14="http://schemas.microsoft.com/office/powerpoint/2010/main" val="337481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3AC4-75D1-43C4-B74E-C1B8B3F82464}"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857C65-5E53-4B31-AE38-81BC5A95000A}" type="slidenum">
              <a:rPr lang="en-GB" smtClean="0"/>
              <a:t>‹#›</a:t>
            </a:fld>
            <a:endParaRPr lang="en-GB"/>
          </a:p>
        </p:txBody>
      </p:sp>
    </p:spTree>
    <p:extLst>
      <p:ext uri="{BB962C8B-B14F-4D97-AF65-F5344CB8AC3E}">
        <p14:creationId xmlns:p14="http://schemas.microsoft.com/office/powerpoint/2010/main" val="181931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203AC4-75D1-43C4-B74E-C1B8B3F82464}"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57C65-5E53-4B31-AE38-81BC5A95000A}" type="slidenum">
              <a:rPr lang="en-GB" smtClean="0"/>
              <a:t>‹#›</a:t>
            </a:fld>
            <a:endParaRPr lang="en-GB"/>
          </a:p>
        </p:txBody>
      </p:sp>
    </p:spTree>
    <p:extLst>
      <p:ext uri="{BB962C8B-B14F-4D97-AF65-F5344CB8AC3E}">
        <p14:creationId xmlns:p14="http://schemas.microsoft.com/office/powerpoint/2010/main" val="378582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03AC4-75D1-43C4-B74E-C1B8B3F82464}" type="datetimeFigureOut">
              <a:rPr lang="en-GB" smtClean="0"/>
              <a:t>24/03/2023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857C65-5E53-4B31-AE38-81BC5A95000A}" type="slidenum">
              <a:rPr lang="en-GB" smtClean="0"/>
              <a:t>‹#›</a:t>
            </a:fld>
            <a:endParaRPr lang="en-GB"/>
          </a:p>
        </p:txBody>
      </p:sp>
    </p:spTree>
    <p:extLst>
      <p:ext uri="{BB962C8B-B14F-4D97-AF65-F5344CB8AC3E}">
        <p14:creationId xmlns:p14="http://schemas.microsoft.com/office/powerpoint/2010/main" val="180435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203AC4-75D1-43C4-B74E-C1B8B3F82464}" type="datetimeFigureOut">
              <a:rPr lang="en-GB" smtClean="0"/>
              <a:t>24/03/2023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857C65-5E53-4B31-AE38-81BC5A95000A}" type="slidenum">
              <a:rPr lang="en-GB" smtClean="0"/>
              <a:t>‹#›</a:t>
            </a:fld>
            <a:endParaRPr lang="en-GB"/>
          </a:p>
        </p:txBody>
      </p:sp>
    </p:spTree>
    <p:extLst>
      <p:ext uri="{BB962C8B-B14F-4D97-AF65-F5344CB8AC3E}">
        <p14:creationId xmlns:p14="http://schemas.microsoft.com/office/powerpoint/2010/main" val="200902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03AC4-75D1-43C4-B74E-C1B8B3F82464}" type="datetimeFigureOut">
              <a:rPr lang="en-GB" smtClean="0"/>
              <a:t>24/03/2023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857C65-5E53-4B31-AE38-81BC5A95000A}" type="slidenum">
              <a:rPr lang="en-GB" smtClean="0"/>
              <a:t>‹#›</a:t>
            </a:fld>
            <a:endParaRPr lang="en-GB"/>
          </a:p>
        </p:txBody>
      </p:sp>
    </p:spTree>
    <p:extLst>
      <p:ext uri="{BB962C8B-B14F-4D97-AF65-F5344CB8AC3E}">
        <p14:creationId xmlns:p14="http://schemas.microsoft.com/office/powerpoint/2010/main" val="2603823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3203AC4-75D1-43C4-B74E-C1B8B3F82464}"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57C65-5E53-4B31-AE38-81BC5A95000A}" type="slidenum">
              <a:rPr lang="en-GB" smtClean="0"/>
              <a:t>‹#›</a:t>
            </a:fld>
            <a:endParaRPr lang="en-GB"/>
          </a:p>
        </p:txBody>
      </p:sp>
    </p:spTree>
    <p:extLst>
      <p:ext uri="{BB962C8B-B14F-4D97-AF65-F5344CB8AC3E}">
        <p14:creationId xmlns:p14="http://schemas.microsoft.com/office/powerpoint/2010/main" val="59783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3203AC4-75D1-43C4-B74E-C1B8B3F82464}"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857C65-5E53-4B31-AE38-81BC5A95000A}" type="slidenum">
              <a:rPr lang="en-GB" smtClean="0"/>
              <a:t>‹#›</a:t>
            </a:fld>
            <a:endParaRPr lang="en-GB"/>
          </a:p>
        </p:txBody>
      </p:sp>
    </p:spTree>
    <p:extLst>
      <p:ext uri="{BB962C8B-B14F-4D97-AF65-F5344CB8AC3E}">
        <p14:creationId xmlns:p14="http://schemas.microsoft.com/office/powerpoint/2010/main" val="425607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3203AC4-75D1-43C4-B74E-C1B8B3F82464}" type="datetimeFigureOut">
              <a:rPr lang="en-GB" smtClean="0"/>
              <a:t>24/03/2023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F857C65-5E53-4B31-AE38-81BC5A95000A}" type="slidenum">
              <a:rPr lang="en-GB" smtClean="0"/>
              <a:t>‹#›</a:t>
            </a:fld>
            <a:endParaRPr lang="en-GB"/>
          </a:p>
        </p:txBody>
      </p:sp>
    </p:spTree>
    <p:extLst>
      <p:ext uri="{BB962C8B-B14F-4D97-AF65-F5344CB8AC3E}">
        <p14:creationId xmlns:p14="http://schemas.microsoft.com/office/powerpoint/2010/main" val="1452667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chelsfieldpre-school.c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chelsfieldbrom@yahoo.co.uk"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BLENHEIMCFC@BROMLEY.GOV.UK" TargetMode="External"/><Relationship Id="rId3" Type="http://schemas.openxmlformats.org/officeDocument/2006/relationships/hyperlink" Target="http://www.thechelsfieldpre-school.com/"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jpeg"/><Relationship Id="rId4" Type="http://schemas.openxmlformats.org/officeDocument/2006/relationships/hyperlink" Target="mailto:chelsfieldbrom@yahoo.co.uk" TargetMode="External"/><Relationship Id="rId9" Type="http://schemas.openxmlformats.org/officeDocument/2006/relationships/hyperlink" Target="mailto:COTMANDENECFC@BROMLEY.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umbrella, outdoor object, colorful&#10;&#10;Description automatically generated">
            <a:extLst>
              <a:ext uri="{FF2B5EF4-FFF2-40B4-BE49-F238E27FC236}">
                <a16:creationId xmlns:a16="http://schemas.microsoft.com/office/drawing/2014/main" id="{3BA566F3-D3E9-B6C6-4930-5F651C340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3180398"/>
          </a:xfrm>
          <a:prstGeom prst="rect">
            <a:avLst/>
          </a:prstGeom>
        </p:spPr>
      </p:pic>
      <p:sp>
        <p:nvSpPr>
          <p:cNvPr id="4" name="Rectangle 3">
            <a:extLst>
              <a:ext uri="{FF2B5EF4-FFF2-40B4-BE49-F238E27FC236}">
                <a16:creationId xmlns:a16="http://schemas.microsoft.com/office/drawing/2014/main" id="{4211A8A6-2AD8-DC2C-2343-16E74B5F8A5E}"/>
              </a:ext>
            </a:extLst>
          </p:cNvPr>
          <p:cNvSpPr/>
          <p:nvPr/>
        </p:nvSpPr>
        <p:spPr>
          <a:xfrm>
            <a:off x="4019450" y="9512844"/>
            <a:ext cx="2838550" cy="269304"/>
          </a:xfrm>
          <a:prstGeom prst="rect">
            <a:avLst/>
          </a:prstGeom>
        </p:spPr>
        <p:txBody>
          <a:bodyPr wrap="square">
            <a:spAutoFit/>
          </a:bodyPr>
          <a:lstStyle/>
          <a:p>
            <a:pPr algn="ctr"/>
            <a:r>
              <a:rPr lang="en-GB" sz="1150" dirty="0">
                <a:latin typeface="Baguet Script" panose="00000500000000000000" pitchFamily="2" charset="0"/>
                <a:cs typeface="Shruti" panose="020B0502040204020203" pitchFamily="34" charset="0"/>
              </a:rPr>
              <a:t>Website: </a:t>
            </a:r>
            <a:r>
              <a:rPr lang="en-GB" sz="1150" dirty="0">
                <a:latin typeface="Baguet Script" panose="00000500000000000000" pitchFamily="2" charset="0"/>
                <a:cs typeface="Shruti" panose="020B0502040204020203" pitchFamily="34" charset="0"/>
                <a:hlinkClick r:id="rId3">
                  <a:extLst>
                    <a:ext uri="{A12FA001-AC4F-418D-AE19-62706E023703}">
                      <ahyp:hlinkClr xmlns:ahyp="http://schemas.microsoft.com/office/drawing/2018/hyperlinkcolor" val="tx"/>
                    </a:ext>
                  </a:extLst>
                </a:hlinkClick>
              </a:rPr>
              <a:t>www.thechelsfieldpre-school.com</a:t>
            </a:r>
            <a:endParaRPr lang="en-GB" sz="1150" dirty="0">
              <a:latin typeface="Baguet Script" panose="00000500000000000000" pitchFamily="2" charset="0"/>
              <a:cs typeface="Shruti" panose="020B0502040204020203" pitchFamily="34" charset="0"/>
            </a:endParaRPr>
          </a:p>
        </p:txBody>
      </p:sp>
      <p:sp>
        <p:nvSpPr>
          <p:cNvPr id="5" name="Rectangle 4">
            <a:extLst>
              <a:ext uri="{FF2B5EF4-FFF2-40B4-BE49-F238E27FC236}">
                <a16:creationId xmlns:a16="http://schemas.microsoft.com/office/drawing/2014/main" id="{A4D950B3-1C22-41BA-C6EA-3CDF3DEF8190}"/>
              </a:ext>
            </a:extLst>
          </p:cNvPr>
          <p:cNvSpPr/>
          <p:nvPr/>
        </p:nvSpPr>
        <p:spPr>
          <a:xfrm>
            <a:off x="2936158" y="9358895"/>
            <a:ext cx="1021433" cy="461665"/>
          </a:xfrm>
          <a:prstGeom prst="rect">
            <a:avLst/>
          </a:prstGeom>
        </p:spPr>
        <p:txBody>
          <a:bodyPr wrap="none">
            <a:spAutoFit/>
          </a:bodyPr>
          <a:lstStyle/>
          <a:p>
            <a:pPr algn="ctr"/>
            <a:r>
              <a:rPr lang="en-GB" sz="1200" dirty="0">
                <a:latin typeface="Baguet Script" panose="00000500000000000000" pitchFamily="2" charset="0"/>
                <a:cs typeface="Shruti" panose="020B0502040204020203" pitchFamily="34" charset="0"/>
              </a:rPr>
              <a:t>Phone:</a:t>
            </a:r>
          </a:p>
          <a:p>
            <a:pPr algn="ctr"/>
            <a:r>
              <a:rPr lang="en-GB" sz="1200" dirty="0">
                <a:latin typeface="Baguet Script" panose="00000500000000000000" pitchFamily="2" charset="0"/>
                <a:cs typeface="Shruti" panose="020B0502040204020203" pitchFamily="34" charset="0"/>
              </a:rPr>
              <a:t> 01689 853183</a:t>
            </a:r>
          </a:p>
        </p:txBody>
      </p:sp>
      <p:sp>
        <p:nvSpPr>
          <p:cNvPr id="6" name="Rectangle 5">
            <a:extLst>
              <a:ext uri="{FF2B5EF4-FFF2-40B4-BE49-F238E27FC236}">
                <a16:creationId xmlns:a16="http://schemas.microsoft.com/office/drawing/2014/main" id="{A1892FE9-6383-81BC-D9E1-8C4B7DF6B5BF}"/>
              </a:ext>
            </a:extLst>
          </p:cNvPr>
          <p:cNvSpPr/>
          <p:nvPr/>
        </p:nvSpPr>
        <p:spPr>
          <a:xfrm>
            <a:off x="153840" y="9505149"/>
            <a:ext cx="2463175" cy="276999"/>
          </a:xfrm>
          <a:prstGeom prst="rect">
            <a:avLst/>
          </a:prstGeom>
        </p:spPr>
        <p:txBody>
          <a:bodyPr wrap="none">
            <a:spAutoFit/>
          </a:bodyPr>
          <a:lstStyle/>
          <a:p>
            <a:pPr algn="ctr"/>
            <a:r>
              <a:rPr lang="en-GB" sz="1200" dirty="0">
                <a:latin typeface="Baguet Script" panose="00000500000000000000" pitchFamily="2" charset="0"/>
                <a:cs typeface="Shruti" panose="020B0502040204020203" pitchFamily="34" charset="0"/>
              </a:rPr>
              <a:t>Email: </a:t>
            </a:r>
            <a:r>
              <a:rPr lang="en-GB" sz="1200" dirty="0">
                <a:latin typeface="Baguet Script" panose="00000500000000000000" pitchFamily="2" charset="0"/>
                <a:cs typeface="Shruti" panose="020B0502040204020203" pitchFamily="34" charset="0"/>
                <a:hlinkClick r:id="rId4">
                  <a:extLst>
                    <a:ext uri="{A12FA001-AC4F-418D-AE19-62706E023703}">
                      <ahyp:hlinkClr xmlns:ahyp="http://schemas.microsoft.com/office/drawing/2018/hyperlinkcolor" val="tx"/>
                    </a:ext>
                  </a:extLst>
                </a:hlinkClick>
              </a:rPr>
              <a:t>chelsfieldbrom@yahoo.co.uk</a:t>
            </a:r>
            <a:endParaRPr lang="en-GB" sz="1200" dirty="0">
              <a:latin typeface="Baguet Script" panose="00000500000000000000" pitchFamily="2" charset="0"/>
              <a:cs typeface="Shruti" panose="020B0502040204020203" pitchFamily="34" charset="0"/>
            </a:endParaRPr>
          </a:p>
        </p:txBody>
      </p:sp>
      <p:sp>
        <p:nvSpPr>
          <p:cNvPr id="7" name="Rectangle 6">
            <a:extLst>
              <a:ext uri="{FF2B5EF4-FFF2-40B4-BE49-F238E27FC236}">
                <a16:creationId xmlns:a16="http://schemas.microsoft.com/office/drawing/2014/main" id="{AA577DAC-93FC-C9EB-D798-D385A52802AC}"/>
              </a:ext>
            </a:extLst>
          </p:cNvPr>
          <p:cNvSpPr/>
          <p:nvPr/>
        </p:nvSpPr>
        <p:spPr>
          <a:xfrm>
            <a:off x="3613980" y="2384722"/>
            <a:ext cx="3168460" cy="1200329"/>
          </a:xfrm>
          <a:prstGeom prst="rect">
            <a:avLst/>
          </a:prstGeom>
        </p:spPr>
        <p:txBody>
          <a:bodyPr wrap="square">
            <a:spAutoFit/>
          </a:bodyPr>
          <a:lstStyle/>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pPr lvl="0"/>
            <a:endParaRPr lang="en-GB" sz="1200" dirty="0">
              <a:solidFill>
                <a:prstClr val="black"/>
              </a:solidFill>
              <a:latin typeface="Arial Narrow" panose="020B0606020202030204" pitchFamily="34" charset="0"/>
              <a:cs typeface="Shruti" panose="020B0502040204020203" pitchFamily="34" charset="0"/>
            </a:endParaRPr>
          </a:p>
          <a:p>
            <a:pPr lvl="0"/>
            <a:endParaRPr lang="en-GB" sz="1200" dirty="0">
              <a:solidFill>
                <a:prstClr val="black"/>
              </a:solidFill>
              <a:latin typeface="Arial Narrow" panose="020B0606020202030204" pitchFamily="34" charset="0"/>
              <a:cs typeface="Shruti" panose="020B0502040204020203" pitchFamily="34" charset="0"/>
            </a:endParaRPr>
          </a:p>
        </p:txBody>
      </p:sp>
      <p:sp>
        <p:nvSpPr>
          <p:cNvPr id="8" name="TextBox 7">
            <a:extLst>
              <a:ext uri="{FF2B5EF4-FFF2-40B4-BE49-F238E27FC236}">
                <a16:creationId xmlns:a16="http://schemas.microsoft.com/office/drawing/2014/main" id="{1359FF3B-F1F2-CBDC-B591-0A9C9E93031F}"/>
              </a:ext>
            </a:extLst>
          </p:cNvPr>
          <p:cNvSpPr txBox="1"/>
          <p:nvPr/>
        </p:nvSpPr>
        <p:spPr>
          <a:xfrm>
            <a:off x="222107" y="2813948"/>
            <a:ext cx="3131332" cy="6555641"/>
          </a:xfrm>
          <a:prstGeom prst="rect">
            <a:avLst/>
          </a:prstGeom>
          <a:noFill/>
        </p:spPr>
        <p:txBody>
          <a:bodyPr wrap="square" rtlCol="0">
            <a:spAutoFit/>
          </a:bodyPr>
          <a:lstStyle/>
          <a:p>
            <a:r>
              <a:rPr lang="en-GB" sz="1200" dirty="0">
                <a:latin typeface="Bahnschrift Light SemiCondensed" panose="020B0502040204020203" pitchFamily="34" charset="0"/>
                <a:cs typeface="Shruti" panose="020B0502040204020203" pitchFamily="34" charset="0"/>
              </a:rPr>
              <a:t>Firstly we wish everyone ‘Happy Diwali’. We hope you enjoyed your celebrations. The children celebrated by singing, creating Rangoli patterns using coloured rice and listening to the story of Diwali. </a:t>
            </a:r>
          </a:p>
          <a:p>
            <a:endParaRPr lang="en-GB" sz="1200" dirty="0">
              <a:latin typeface="Bahnschrift Light SemiCondensed" panose="020B0502040204020203" pitchFamily="34" charset="0"/>
              <a:cs typeface="Shruti" panose="020B0502040204020203" pitchFamily="34" charset="0"/>
            </a:endParaRPr>
          </a:p>
          <a:p>
            <a:r>
              <a:rPr lang="en-GB" sz="1200" b="1" u="sng" dirty="0">
                <a:latin typeface="Bahnschrift Light SemiCondensed" panose="020B0502040204020203" pitchFamily="34" charset="0"/>
                <a:cs typeface="Shruti" panose="020B0502040204020203" pitchFamily="34" charset="0"/>
              </a:rPr>
              <a:t>Dates to remember </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Preschool Children return Monday 31</a:t>
            </a:r>
            <a:r>
              <a:rPr lang="en-GB" sz="1200" baseline="30000" dirty="0">
                <a:latin typeface="Bahnschrift Light SemiCondensed" panose="020B0502040204020203" pitchFamily="34" charset="0"/>
                <a:cs typeface="Shruti" panose="020B0502040204020203" pitchFamily="34" charset="0"/>
              </a:rPr>
              <a:t>st</a:t>
            </a:r>
            <a:r>
              <a:rPr lang="en-GB" sz="1200" dirty="0">
                <a:latin typeface="Bahnschrift Light SemiCondensed" panose="020B0502040204020203" pitchFamily="34" charset="0"/>
                <a:cs typeface="Shruti" panose="020B0502040204020203" pitchFamily="34" charset="0"/>
              </a:rPr>
              <a:t> October. End of term for all children Friday 16</a:t>
            </a:r>
            <a:r>
              <a:rPr lang="en-GB" sz="1200" baseline="30000" dirty="0">
                <a:latin typeface="Bahnschrift Light SemiCondensed" panose="020B0502040204020203" pitchFamily="34" charset="0"/>
                <a:cs typeface="Shruti" panose="020B0502040204020203" pitchFamily="34" charset="0"/>
              </a:rPr>
              <a:t>th</a:t>
            </a:r>
            <a:r>
              <a:rPr lang="en-GB" sz="1200" dirty="0">
                <a:latin typeface="Bahnschrift Light SemiCondensed" panose="020B0502040204020203" pitchFamily="34" charset="0"/>
                <a:cs typeface="Shruti" panose="020B0502040204020203" pitchFamily="34" charset="0"/>
              </a:rPr>
              <a:t> December 2022. All children return Tuesday 3</a:t>
            </a:r>
            <a:r>
              <a:rPr lang="en-GB" sz="1200" baseline="30000" dirty="0">
                <a:latin typeface="Bahnschrift Light SemiCondensed" panose="020B0502040204020203" pitchFamily="34" charset="0"/>
                <a:cs typeface="Shruti" panose="020B0502040204020203" pitchFamily="34" charset="0"/>
              </a:rPr>
              <a:t>rd</a:t>
            </a:r>
            <a:r>
              <a:rPr lang="en-GB" sz="1200" dirty="0">
                <a:latin typeface="Bahnschrift Light SemiCondensed" panose="020B0502040204020203" pitchFamily="34" charset="0"/>
                <a:cs typeface="Shruti" panose="020B0502040204020203" pitchFamily="34" charset="0"/>
              </a:rPr>
              <a:t> January 2023.</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Please also be aware of dates coming up. </a:t>
            </a:r>
            <a:r>
              <a:rPr lang="en-GB" sz="1200" b="1" dirty="0">
                <a:latin typeface="Bahnschrift Light SemiCondensed" panose="020B0502040204020203" pitchFamily="34" charset="0"/>
                <a:cs typeface="Shruti" panose="020B0502040204020203" pitchFamily="34" charset="0"/>
              </a:rPr>
              <a:t>Pyjama fun day on Wednesday 2</a:t>
            </a:r>
            <a:r>
              <a:rPr lang="en-GB" sz="1200" b="1" baseline="30000" dirty="0">
                <a:latin typeface="Bahnschrift Light SemiCondensed" panose="020B0502040204020203" pitchFamily="34" charset="0"/>
                <a:cs typeface="Shruti" panose="020B0502040204020203" pitchFamily="34" charset="0"/>
              </a:rPr>
              <a:t>nd</a:t>
            </a:r>
            <a:r>
              <a:rPr lang="en-GB" sz="1200" b="1" dirty="0">
                <a:latin typeface="Bahnschrift Light SemiCondensed" panose="020B0502040204020203" pitchFamily="34" charset="0"/>
                <a:cs typeface="Shruti" panose="020B0502040204020203" pitchFamily="34" charset="0"/>
              </a:rPr>
              <a:t> November</a:t>
            </a:r>
            <a:r>
              <a:rPr lang="en-GB" sz="1200" dirty="0">
                <a:latin typeface="Bahnschrift Light SemiCondensed" panose="020B0502040204020203" pitchFamily="34" charset="0"/>
                <a:cs typeface="Shruti" panose="020B0502040204020203" pitchFamily="34" charset="0"/>
              </a:rPr>
              <a:t>. Please send the children in their favourite Pjs / </a:t>
            </a:r>
            <a:r>
              <a:rPr lang="en-GB" sz="1200" dirty="0" err="1">
                <a:latin typeface="Bahnschrift Light SemiCondensed" panose="020B0502040204020203" pitchFamily="34" charset="0"/>
                <a:cs typeface="Shruti" panose="020B0502040204020203" pitchFamily="34" charset="0"/>
              </a:rPr>
              <a:t>Onsie</a:t>
            </a:r>
            <a:r>
              <a:rPr lang="en-GB" sz="1200" dirty="0">
                <a:latin typeface="Bahnschrift Light SemiCondensed" panose="020B0502040204020203" pitchFamily="34" charset="0"/>
                <a:cs typeface="Shruti" panose="020B0502040204020203" pitchFamily="34" charset="0"/>
              </a:rPr>
              <a:t>, this day is for a charity called Crackerjacks Children's Trust. We would appreciate any donation you can spare we are asking for </a:t>
            </a:r>
            <a:r>
              <a:rPr lang="en-GB" sz="1200" b="1" dirty="0">
                <a:latin typeface="Bahnschrift Light SemiCondensed" panose="020B0502040204020203" pitchFamily="34" charset="0"/>
                <a:cs typeface="Shruti" panose="020B0502040204020203" pitchFamily="34" charset="0"/>
              </a:rPr>
              <a:t>£1 donation</a:t>
            </a:r>
            <a:r>
              <a:rPr lang="en-GB" sz="1200" dirty="0">
                <a:latin typeface="Bahnschrift Light SemiCondensed" panose="020B0502040204020203" pitchFamily="34" charset="0"/>
                <a:cs typeface="Shruti" panose="020B0502040204020203" pitchFamily="34" charset="0"/>
              </a:rPr>
              <a:t>. All monies raised will help to supply specialist disabled equipment. Please see the posters for further information.</a:t>
            </a:r>
          </a:p>
          <a:p>
            <a:endParaRPr lang="en-GB" sz="1200" dirty="0">
              <a:latin typeface="Bahnschrift Light SemiCondensed" panose="020B0502040204020203" pitchFamily="34" charset="0"/>
              <a:cs typeface="Shruti" panose="020B0502040204020203" pitchFamily="34" charset="0"/>
            </a:endParaRPr>
          </a:p>
          <a:p>
            <a:r>
              <a:rPr lang="en-GB" sz="1200" b="1" dirty="0">
                <a:latin typeface="Bahnschrift Light SemiCondensed" panose="020B0502040204020203" pitchFamily="34" charset="0"/>
                <a:cs typeface="Shruti" panose="020B0502040204020203" pitchFamily="34" charset="0"/>
              </a:rPr>
              <a:t>16</a:t>
            </a:r>
            <a:r>
              <a:rPr lang="en-GB" sz="1200" b="1" baseline="30000" dirty="0">
                <a:latin typeface="Bahnschrift Light SemiCondensed" panose="020B0502040204020203" pitchFamily="34" charset="0"/>
                <a:cs typeface="Shruti" panose="020B0502040204020203" pitchFamily="34" charset="0"/>
              </a:rPr>
              <a:t>th</a:t>
            </a:r>
            <a:r>
              <a:rPr lang="en-GB" sz="1200" b="1" dirty="0">
                <a:latin typeface="Bahnschrift Light SemiCondensed" panose="020B0502040204020203" pitchFamily="34" charset="0"/>
                <a:cs typeface="Shruti" panose="020B0502040204020203" pitchFamily="34" charset="0"/>
              </a:rPr>
              <a:t> November </a:t>
            </a:r>
            <a:r>
              <a:rPr lang="en-GB" sz="1200" dirty="0">
                <a:latin typeface="Bahnschrift Light SemiCondensed" panose="020B0502040204020203" pitchFamily="34" charset="0"/>
                <a:cs typeface="Shruti" panose="020B0502040204020203" pitchFamily="34" charset="0"/>
              </a:rPr>
              <a:t>– </a:t>
            </a:r>
            <a:r>
              <a:rPr lang="en-GB" sz="1200" b="1" dirty="0">
                <a:latin typeface="Bahnschrift Light SemiCondensed" panose="020B0502040204020203" pitchFamily="34" charset="0"/>
                <a:cs typeface="Shruti" panose="020B0502040204020203" pitchFamily="34" charset="0"/>
              </a:rPr>
              <a:t>Little Urchins </a:t>
            </a:r>
            <a:r>
              <a:rPr lang="en-GB" sz="1200" dirty="0">
                <a:latin typeface="Bahnschrift Light SemiCondensed" panose="020B0502040204020203" pitchFamily="34" charset="0"/>
                <a:cs typeface="Shruti" panose="020B0502040204020203" pitchFamily="34" charset="0"/>
              </a:rPr>
              <a:t>will be coming to the preschool to photograph the children. Please be aware siblings are welcome to come along. Please speak to a member of the team if you wish to bring them along. </a:t>
            </a:r>
          </a:p>
          <a:p>
            <a:endParaRPr lang="en-GB" sz="1200" dirty="0">
              <a:latin typeface="Bahnschrift Light SemiCondensed" panose="020B0502040204020203" pitchFamily="34" charset="0"/>
              <a:cs typeface="Shruti" panose="020B0502040204020203" pitchFamily="34" charset="0"/>
            </a:endParaRPr>
          </a:p>
          <a:p>
            <a:r>
              <a:rPr lang="en-GB" sz="1200" b="1" dirty="0">
                <a:latin typeface="Bahnschrift Light SemiCondensed" panose="020B0502040204020203" pitchFamily="34" charset="0"/>
                <a:cs typeface="Shruti" panose="020B0502040204020203" pitchFamily="34" charset="0"/>
              </a:rPr>
              <a:t>Children In Need </a:t>
            </a:r>
            <a:r>
              <a:rPr lang="en-GB" sz="1200" dirty="0">
                <a:latin typeface="Bahnschrift Light SemiCondensed" panose="020B0502040204020203" pitchFamily="34" charset="0"/>
                <a:cs typeface="Shruti" panose="020B0502040204020203" pitchFamily="34" charset="0"/>
              </a:rPr>
              <a:t>will be </a:t>
            </a:r>
            <a:r>
              <a:rPr lang="en-GB" sz="1200" b="1" dirty="0">
                <a:latin typeface="Bahnschrift Light SemiCondensed" panose="020B0502040204020203" pitchFamily="34" charset="0"/>
                <a:cs typeface="Shruti" panose="020B0502040204020203" pitchFamily="34" charset="0"/>
              </a:rPr>
              <a:t>Friday 18</a:t>
            </a:r>
            <a:r>
              <a:rPr lang="en-GB" sz="1200" b="1" baseline="30000" dirty="0">
                <a:latin typeface="Bahnschrift Light SemiCondensed" panose="020B0502040204020203" pitchFamily="34" charset="0"/>
                <a:cs typeface="Shruti" panose="020B0502040204020203" pitchFamily="34" charset="0"/>
              </a:rPr>
              <a:t>th</a:t>
            </a:r>
            <a:r>
              <a:rPr lang="en-GB" sz="1200" b="1" dirty="0">
                <a:latin typeface="Bahnschrift Light SemiCondensed" panose="020B0502040204020203" pitchFamily="34" charset="0"/>
                <a:cs typeface="Shruti" panose="020B0502040204020203" pitchFamily="34" charset="0"/>
              </a:rPr>
              <a:t> November</a:t>
            </a:r>
            <a:r>
              <a:rPr lang="en-GB" sz="1200" dirty="0">
                <a:latin typeface="Bahnschrift Light SemiCondensed" panose="020B0502040204020203" pitchFamily="34" charset="0"/>
                <a:cs typeface="Shruti" panose="020B0502040204020203" pitchFamily="34" charset="0"/>
              </a:rPr>
              <a:t>. Julie and Gary are due back 4</a:t>
            </a:r>
            <a:r>
              <a:rPr lang="en-GB" sz="1200" baseline="30000" dirty="0">
                <a:latin typeface="Bahnschrift Light SemiCondensed" panose="020B0502040204020203" pitchFamily="34" charset="0"/>
                <a:cs typeface="Shruti" panose="020B0502040204020203" pitchFamily="34" charset="0"/>
              </a:rPr>
              <a:t>th</a:t>
            </a:r>
            <a:r>
              <a:rPr lang="en-GB" sz="1200" dirty="0">
                <a:latin typeface="Bahnschrift Light SemiCondensed" panose="020B0502040204020203" pitchFamily="34" charset="0"/>
                <a:cs typeface="Shruti" panose="020B0502040204020203" pitchFamily="34" charset="0"/>
              </a:rPr>
              <a:t> Nov we will discuss all ideas when they return. A possible idea is a coffee morning or Cake sale. We welcome any suggestions and will confirm via email and posters</a:t>
            </a:r>
          </a:p>
        </p:txBody>
      </p:sp>
      <p:sp>
        <p:nvSpPr>
          <p:cNvPr id="9" name="Rectangle 8">
            <a:extLst>
              <a:ext uri="{FF2B5EF4-FFF2-40B4-BE49-F238E27FC236}">
                <a16:creationId xmlns:a16="http://schemas.microsoft.com/office/drawing/2014/main" id="{6FC90698-7F8B-61EB-28BA-595F7B45102F}"/>
              </a:ext>
            </a:extLst>
          </p:cNvPr>
          <p:cNvSpPr/>
          <p:nvPr/>
        </p:nvSpPr>
        <p:spPr>
          <a:xfrm>
            <a:off x="3613980" y="3373143"/>
            <a:ext cx="3244020" cy="292388"/>
          </a:xfrm>
          <a:prstGeom prst="rect">
            <a:avLst/>
          </a:prstGeom>
        </p:spPr>
        <p:txBody>
          <a:bodyPr wrap="square">
            <a:spAutoFit/>
          </a:bodyPr>
          <a:lstStyle/>
          <a:p>
            <a:endParaRPr lang="en-GB" sz="1300" dirty="0">
              <a:latin typeface="Arial Narrow" panose="020B0606020202030204" pitchFamily="34" charset="0"/>
              <a:cs typeface="Shruti" panose="020B0502040204020203" pitchFamily="34" charset="0"/>
            </a:endParaRPr>
          </a:p>
        </p:txBody>
      </p:sp>
      <p:cxnSp>
        <p:nvCxnSpPr>
          <p:cNvPr id="10" name="Straight Connector 9">
            <a:extLst>
              <a:ext uri="{FF2B5EF4-FFF2-40B4-BE49-F238E27FC236}">
                <a16:creationId xmlns:a16="http://schemas.microsoft.com/office/drawing/2014/main" id="{7B12F398-AEDB-1DDC-CBCC-54A1967D37BF}"/>
              </a:ext>
            </a:extLst>
          </p:cNvPr>
          <p:cNvCxnSpPr>
            <a:cxnSpLocks/>
          </p:cNvCxnSpPr>
          <p:nvPr/>
        </p:nvCxnSpPr>
        <p:spPr>
          <a:xfrm flipH="1">
            <a:off x="3504562" y="2984886"/>
            <a:ext cx="33858" cy="6181264"/>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E6953077-6D48-00FF-9BA7-768750871D1B}"/>
              </a:ext>
            </a:extLst>
          </p:cNvPr>
          <p:cNvSpPr/>
          <p:nvPr/>
        </p:nvSpPr>
        <p:spPr>
          <a:xfrm>
            <a:off x="216525" y="759701"/>
            <a:ext cx="6334006" cy="1754326"/>
          </a:xfrm>
          <a:prstGeom prst="rect">
            <a:avLst/>
          </a:prstGeom>
        </p:spPr>
        <p:txBody>
          <a:bodyPr wrap="square">
            <a:spAutoFit/>
          </a:bodyPr>
          <a:lstStyle/>
          <a:p>
            <a:pPr algn="ctr"/>
            <a:r>
              <a:rPr lang="en-GB" sz="3600" b="1" u="sng" dirty="0">
                <a:latin typeface="Baguet Script" panose="020B0604020202020204" pitchFamily="2" charset="0"/>
                <a:cs typeface="Shruti" panose="020B0502040204020203" pitchFamily="34" charset="0"/>
              </a:rPr>
              <a:t>The Chelsfield Preschool and Nursery Newsletter November 2022</a:t>
            </a:r>
          </a:p>
        </p:txBody>
      </p:sp>
      <p:sp>
        <p:nvSpPr>
          <p:cNvPr id="16" name="TextBox 15">
            <a:extLst>
              <a:ext uri="{FF2B5EF4-FFF2-40B4-BE49-F238E27FC236}">
                <a16:creationId xmlns:a16="http://schemas.microsoft.com/office/drawing/2014/main" id="{B4F9528E-6F2B-7E8F-8EC1-5B4ADFAD9306}"/>
              </a:ext>
            </a:extLst>
          </p:cNvPr>
          <p:cNvSpPr txBox="1"/>
          <p:nvPr/>
        </p:nvSpPr>
        <p:spPr>
          <a:xfrm>
            <a:off x="3662137" y="2795559"/>
            <a:ext cx="2999933" cy="6740307"/>
          </a:xfrm>
          <a:prstGeom prst="rect">
            <a:avLst/>
          </a:prstGeom>
          <a:noFill/>
        </p:spPr>
        <p:txBody>
          <a:bodyPr wrap="square">
            <a:spAutoFit/>
          </a:bodyPr>
          <a:lstStyle/>
          <a:p>
            <a:r>
              <a:rPr lang="en-GB" sz="1200" b="1" u="sng" dirty="0">
                <a:latin typeface="Bahnschrift Light SemiCondensed" panose="020B0502040204020203" pitchFamily="34" charset="0"/>
                <a:cs typeface="Shruti" panose="020B0502040204020203" pitchFamily="34" charset="0"/>
              </a:rPr>
              <a:t>Learning Themes</a:t>
            </a:r>
          </a:p>
          <a:p>
            <a:endParaRPr lang="en-GB" sz="1200" b="1" u="sng"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Our Learning theme for November will be – Past and Present. We are also celebrating Bonfire Night (5</a:t>
            </a:r>
            <a:r>
              <a:rPr lang="en-GB" sz="1200" baseline="30000" dirty="0">
                <a:latin typeface="Bahnschrift Light SemiCondensed" panose="020B0502040204020203" pitchFamily="34" charset="0"/>
                <a:cs typeface="Shruti" panose="020B0502040204020203" pitchFamily="34" charset="0"/>
              </a:rPr>
              <a:t>th</a:t>
            </a:r>
            <a:r>
              <a:rPr lang="en-GB" sz="1200" dirty="0">
                <a:latin typeface="Bahnschrift Light SemiCondensed" panose="020B0502040204020203" pitchFamily="34" charset="0"/>
                <a:cs typeface="Shruti" panose="020B0502040204020203" pitchFamily="34" charset="0"/>
              </a:rPr>
              <a:t>), Remembrance day (11</a:t>
            </a:r>
            <a:r>
              <a:rPr lang="en-GB" sz="1200" baseline="30000" dirty="0">
                <a:latin typeface="Bahnschrift Light SemiCondensed" panose="020B0502040204020203" pitchFamily="34" charset="0"/>
                <a:cs typeface="Shruti" panose="020B0502040204020203" pitchFamily="34" charset="0"/>
              </a:rPr>
              <a:t>th</a:t>
            </a:r>
            <a:r>
              <a:rPr lang="en-GB" sz="1200" dirty="0">
                <a:latin typeface="Bahnschrift Light SemiCondensed" panose="020B0502040204020203" pitchFamily="34" charset="0"/>
                <a:cs typeface="Shruti" panose="020B0502040204020203" pitchFamily="34" charset="0"/>
              </a:rPr>
              <a:t>) Nursery Rhyme week (14-18</a:t>
            </a:r>
            <a:r>
              <a:rPr lang="en-GB" sz="1200" baseline="30000" dirty="0">
                <a:latin typeface="Bahnschrift Light SemiCondensed" panose="020B0502040204020203" pitchFamily="34" charset="0"/>
                <a:cs typeface="Shruti" panose="020B0502040204020203" pitchFamily="34" charset="0"/>
              </a:rPr>
              <a:t>th</a:t>
            </a:r>
            <a:r>
              <a:rPr lang="en-GB" sz="1200" dirty="0">
                <a:latin typeface="Bahnschrift Light SemiCondensed" panose="020B0502040204020203" pitchFamily="34" charset="0"/>
                <a:cs typeface="Shruti" panose="020B0502040204020203" pitchFamily="34" charset="0"/>
              </a:rPr>
              <a:t>) and St Andrews Day (30</a:t>
            </a:r>
            <a:r>
              <a:rPr lang="en-GB" sz="1200" baseline="30000" dirty="0">
                <a:latin typeface="Bahnschrift Light SemiCondensed" panose="020B0502040204020203" pitchFamily="34" charset="0"/>
                <a:cs typeface="Shruti" panose="020B0502040204020203" pitchFamily="34" charset="0"/>
              </a:rPr>
              <a:t>th</a:t>
            </a:r>
            <a:r>
              <a:rPr lang="en-GB" sz="1200" dirty="0">
                <a:latin typeface="Bahnschrift Light SemiCondensed" panose="020B0502040204020203" pitchFamily="34" charset="0"/>
                <a:cs typeface="Shruti" panose="020B0502040204020203" pitchFamily="34" charset="0"/>
              </a:rPr>
              <a:t>). Please see our notice  board for our learning for the month and daily activities. </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Tips for Home learning linked to the theme. Look at Past and Present family photos to observe the change over time. Talk about home routines using time language. </a:t>
            </a:r>
          </a:p>
          <a:p>
            <a:endParaRPr lang="en-GB" sz="1200" dirty="0">
              <a:latin typeface="Bahnschrift Light SemiCondensed" panose="020B0502040204020203" pitchFamily="34" charset="0"/>
              <a:cs typeface="Shruti" panose="020B0502040204020203" pitchFamily="34" charset="0"/>
            </a:endParaRPr>
          </a:p>
          <a:p>
            <a:r>
              <a:rPr lang="en-GB" sz="1200" b="1" u="sng" dirty="0">
                <a:latin typeface="Bahnschrift Light SemiCondensed" panose="020B0502040204020203" pitchFamily="34" charset="0"/>
                <a:cs typeface="Shruti" panose="020B0502040204020203" pitchFamily="34" charset="0"/>
              </a:rPr>
              <a:t>Gentle Reminders </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Please remember to ring the setting before 9am if your child will be arriving late to Nursery. If you have not already, please can you email through your family photo for our community wall. The children spend a lot of time talking to their peers about who lives at home, this is important in further developing their social and emotional skills.</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We will update all parents regarding our Parents evening and dates for the Christmas party when Julie and Gary return. </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Thank you for your continuous support and always remember we are here if you need any advice, a catch up or further support you feel you may need, we are here to help.</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The Chelsfield Team</a:t>
            </a:r>
          </a:p>
        </p:txBody>
      </p:sp>
    </p:spTree>
    <p:extLst>
      <p:ext uri="{BB962C8B-B14F-4D97-AF65-F5344CB8AC3E}">
        <p14:creationId xmlns:p14="http://schemas.microsoft.com/office/powerpoint/2010/main" val="172259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72B9EB0-54AE-477A-2511-711A1FC948B8}"/>
              </a:ext>
            </a:extLst>
          </p:cNvPr>
          <p:cNvPicPr>
            <a:picLocks noChangeAspect="1"/>
          </p:cNvPicPr>
          <p:nvPr/>
        </p:nvPicPr>
        <p:blipFill>
          <a:blip r:embed="rId2"/>
          <a:stretch>
            <a:fillRect/>
          </a:stretch>
        </p:blipFill>
        <p:spPr>
          <a:xfrm>
            <a:off x="-2099" y="0"/>
            <a:ext cx="6858000" cy="3180398"/>
          </a:xfrm>
          <a:prstGeom prst="rect">
            <a:avLst/>
          </a:prstGeom>
        </p:spPr>
      </p:pic>
      <p:sp>
        <p:nvSpPr>
          <p:cNvPr id="6" name="Rectangle 5">
            <a:extLst>
              <a:ext uri="{FF2B5EF4-FFF2-40B4-BE49-F238E27FC236}">
                <a16:creationId xmlns:a16="http://schemas.microsoft.com/office/drawing/2014/main" id="{EE15E9B1-33D1-8A58-53BC-8CDF33E1501A}"/>
              </a:ext>
            </a:extLst>
          </p:cNvPr>
          <p:cNvSpPr/>
          <p:nvPr/>
        </p:nvSpPr>
        <p:spPr>
          <a:xfrm>
            <a:off x="4354993" y="9369590"/>
            <a:ext cx="2557717" cy="276999"/>
          </a:xfrm>
          <a:prstGeom prst="rect">
            <a:avLst/>
          </a:prstGeom>
        </p:spPr>
        <p:txBody>
          <a:bodyPr wrap="square">
            <a:spAutoFit/>
          </a:bodyPr>
          <a:lstStyle/>
          <a:p>
            <a:pPr algn="ctr"/>
            <a:r>
              <a:rPr lang="en-GB" sz="1150" dirty="0">
                <a:latin typeface="Arial Narrow" panose="020B0606020202030204" pitchFamily="34" charset="0"/>
                <a:cs typeface="Shruti" panose="020B0502040204020203" pitchFamily="34" charset="0"/>
              </a:rPr>
              <a:t>Website: </a:t>
            </a:r>
            <a:r>
              <a:rPr lang="en-GB" sz="1150" dirty="0">
                <a:latin typeface="Arial Narrow" panose="020B0606020202030204" pitchFamily="34" charset="0"/>
                <a:cs typeface="Shruti" panose="020B0502040204020203" pitchFamily="34" charset="0"/>
                <a:hlinkClick r:id="rId3">
                  <a:extLst>
                    <a:ext uri="{A12FA001-AC4F-418D-AE19-62706E023703}">
                      <ahyp:hlinkClr xmlns:ahyp="http://schemas.microsoft.com/office/drawing/2018/hyperlinkcolor" val="tx"/>
                    </a:ext>
                  </a:extLst>
                </a:hlinkClick>
              </a:rPr>
              <a:t>www.thechelsfieldpre-school.com</a:t>
            </a:r>
            <a:endParaRPr lang="en-GB" sz="1150" dirty="0">
              <a:latin typeface="Arial Narrow" panose="020B0606020202030204" pitchFamily="34" charset="0"/>
              <a:cs typeface="Shruti" panose="020B0502040204020203" pitchFamily="34" charset="0"/>
            </a:endParaRPr>
          </a:p>
        </p:txBody>
      </p:sp>
      <p:sp>
        <p:nvSpPr>
          <p:cNvPr id="7" name="Rectangle 6">
            <a:extLst>
              <a:ext uri="{FF2B5EF4-FFF2-40B4-BE49-F238E27FC236}">
                <a16:creationId xmlns:a16="http://schemas.microsoft.com/office/drawing/2014/main" id="{AB6B0984-BE4F-B7C7-5DAC-A1C966AC22DF}"/>
              </a:ext>
            </a:extLst>
          </p:cNvPr>
          <p:cNvSpPr/>
          <p:nvPr/>
        </p:nvSpPr>
        <p:spPr>
          <a:xfrm>
            <a:off x="341362" y="9369592"/>
            <a:ext cx="1433406" cy="276999"/>
          </a:xfrm>
          <a:prstGeom prst="rect">
            <a:avLst/>
          </a:prstGeom>
        </p:spPr>
        <p:txBody>
          <a:bodyPr wrap="none">
            <a:spAutoFit/>
          </a:bodyPr>
          <a:lstStyle/>
          <a:p>
            <a:r>
              <a:rPr lang="en-GB" sz="1200" dirty="0">
                <a:latin typeface="Arial Narrow" panose="020B0606020202030204" pitchFamily="34" charset="0"/>
                <a:cs typeface="Shruti" panose="020B0502040204020203" pitchFamily="34" charset="0"/>
              </a:rPr>
              <a:t>Phone: 01689 853183</a:t>
            </a:r>
          </a:p>
        </p:txBody>
      </p:sp>
      <p:sp>
        <p:nvSpPr>
          <p:cNvPr id="8" name="Rectangle 7">
            <a:extLst>
              <a:ext uri="{FF2B5EF4-FFF2-40B4-BE49-F238E27FC236}">
                <a16:creationId xmlns:a16="http://schemas.microsoft.com/office/drawing/2014/main" id="{4EE88EFB-7A85-22DF-D2C5-CB31D484CEFA}"/>
              </a:ext>
            </a:extLst>
          </p:cNvPr>
          <p:cNvSpPr/>
          <p:nvPr/>
        </p:nvSpPr>
        <p:spPr>
          <a:xfrm>
            <a:off x="2083466" y="9369589"/>
            <a:ext cx="2193229" cy="276999"/>
          </a:xfrm>
          <a:prstGeom prst="rect">
            <a:avLst/>
          </a:prstGeom>
        </p:spPr>
        <p:txBody>
          <a:bodyPr wrap="none">
            <a:spAutoFit/>
          </a:bodyPr>
          <a:lstStyle/>
          <a:p>
            <a:pPr algn="ctr"/>
            <a:r>
              <a:rPr lang="en-GB" sz="1200" dirty="0">
                <a:latin typeface="Arial Narrow" panose="020B0606020202030204" pitchFamily="34" charset="0"/>
                <a:cs typeface="Shruti" panose="020B0502040204020203" pitchFamily="34" charset="0"/>
              </a:rPr>
              <a:t>Email: </a:t>
            </a:r>
            <a:r>
              <a:rPr lang="en-GB" sz="1200" dirty="0">
                <a:latin typeface="Arial Narrow" panose="020B0606020202030204" pitchFamily="34" charset="0"/>
                <a:cs typeface="Shruti" panose="020B0502040204020203" pitchFamily="34" charset="0"/>
                <a:hlinkClick r:id="rId4">
                  <a:extLst>
                    <a:ext uri="{A12FA001-AC4F-418D-AE19-62706E023703}">
                      <ahyp:hlinkClr xmlns:ahyp="http://schemas.microsoft.com/office/drawing/2018/hyperlinkcolor" val="tx"/>
                    </a:ext>
                  </a:extLst>
                </a:hlinkClick>
              </a:rPr>
              <a:t>chelsfieldbrom@yahoo.co.uk</a:t>
            </a:r>
            <a:endParaRPr lang="en-GB" sz="1200" dirty="0">
              <a:latin typeface="Arial Narrow" panose="020B0606020202030204" pitchFamily="34" charset="0"/>
              <a:cs typeface="Shruti" panose="020B0502040204020203" pitchFamily="34" charset="0"/>
            </a:endParaRPr>
          </a:p>
        </p:txBody>
      </p:sp>
      <p:sp>
        <p:nvSpPr>
          <p:cNvPr id="9" name="Rectangle 8">
            <a:extLst>
              <a:ext uri="{FF2B5EF4-FFF2-40B4-BE49-F238E27FC236}">
                <a16:creationId xmlns:a16="http://schemas.microsoft.com/office/drawing/2014/main" id="{B69F1AEA-34CD-9D48-BAB4-406EF406A6AA}"/>
              </a:ext>
            </a:extLst>
          </p:cNvPr>
          <p:cNvSpPr/>
          <p:nvPr/>
        </p:nvSpPr>
        <p:spPr>
          <a:xfrm>
            <a:off x="3613980" y="2384722"/>
            <a:ext cx="3168460" cy="1200329"/>
          </a:xfrm>
          <a:prstGeom prst="rect">
            <a:avLst/>
          </a:prstGeom>
        </p:spPr>
        <p:txBody>
          <a:bodyPr wrap="square">
            <a:spAutoFit/>
          </a:bodyPr>
          <a:lstStyle/>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endParaRPr lang="en-GB" sz="1200" dirty="0">
              <a:solidFill>
                <a:prstClr val="black"/>
              </a:solidFill>
              <a:latin typeface="Arial Narrow" panose="020B0606020202030204" pitchFamily="34" charset="0"/>
              <a:cs typeface="Shruti" panose="020B0502040204020203" pitchFamily="34" charset="0"/>
            </a:endParaRPr>
          </a:p>
          <a:p>
            <a:pPr lvl="0"/>
            <a:endParaRPr lang="en-GB" sz="1200" dirty="0">
              <a:solidFill>
                <a:prstClr val="black"/>
              </a:solidFill>
              <a:latin typeface="Arial Narrow" panose="020B0606020202030204" pitchFamily="34" charset="0"/>
              <a:cs typeface="Shruti" panose="020B0502040204020203" pitchFamily="34" charset="0"/>
            </a:endParaRPr>
          </a:p>
          <a:p>
            <a:pPr lvl="0"/>
            <a:endParaRPr lang="en-GB" sz="1200" dirty="0">
              <a:solidFill>
                <a:prstClr val="black"/>
              </a:solidFill>
              <a:latin typeface="Arial Narrow" panose="020B0606020202030204" pitchFamily="34" charset="0"/>
              <a:cs typeface="Shruti" panose="020B0502040204020203" pitchFamily="34" charset="0"/>
            </a:endParaRPr>
          </a:p>
        </p:txBody>
      </p:sp>
      <p:sp>
        <p:nvSpPr>
          <p:cNvPr id="10" name="Rectangle 9">
            <a:extLst>
              <a:ext uri="{FF2B5EF4-FFF2-40B4-BE49-F238E27FC236}">
                <a16:creationId xmlns:a16="http://schemas.microsoft.com/office/drawing/2014/main" id="{A537F0AA-BE3F-28A5-29E2-E0E388DE094C}"/>
              </a:ext>
            </a:extLst>
          </p:cNvPr>
          <p:cNvSpPr/>
          <p:nvPr/>
        </p:nvSpPr>
        <p:spPr>
          <a:xfrm>
            <a:off x="3613980" y="3373143"/>
            <a:ext cx="3244020" cy="292388"/>
          </a:xfrm>
          <a:prstGeom prst="rect">
            <a:avLst/>
          </a:prstGeom>
        </p:spPr>
        <p:txBody>
          <a:bodyPr wrap="square">
            <a:spAutoFit/>
          </a:bodyPr>
          <a:lstStyle/>
          <a:p>
            <a:endParaRPr lang="en-GB" sz="1300" dirty="0">
              <a:latin typeface="Bahnschrift Light SemiCondensed" panose="020B0502040204020203" pitchFamily="34" charset="0"/>
              <a:cs typeface="Shruti" panose="020B0502040204020203" pitchFamily="34" charset="0"/>
            </a:endParaRPr>
          </a:p>
        </p:txBody>
      </p:sp>
      <p:sp>
        <p:nvSpPr>
          <p:cNvPr id="15" name="TextBox 14">
            <a:extLst>
              <a:ext uri="{FF2B5EF4-FFF2-40B4-BE49-F238E27FC236}">
                <a16:creationId xmlns:a16="http://schemas.microsoft.com/office/drawing/2014/main" id="{06CD2B33-8EF4-916C-3187-307928186FB4}"/>
              </a:ext>
            </a:extLst>
          </p:cNvPr>
          <p:cNvSpPr txBox="1"/>
          <p:nvPr/>
        </p:nvSpPr>
        <p:spPr>
          <a:xfrm>
            <a:off x="685799" y="3077219"/>
            <a:ext cx="5593977" cy="523220"/>
          </a:xfrm>
          <a:prstGeom prst="rect">
            <a:avLst/>
          </a:prstGeom>
          <a:noFill/>
        </p:spPr>
        <p:txBody>
          <a:bodyPr wrap="square">
            <a:spAutoFit/>
          </a:bodyPr>
          <a:lstStyle/>
          <a:p>
            <a:r>
              <a:rPr lang="en-GB" sz="1400" dirty="0">
                <a:latin typeface="Bahnschrift Light SemiCondensed" panose="020B0502040204020203" pitchFamily="34" charset="0"/>
                <a:cs typeface="Shruti" panose="020B0502040204020203" pitchFamily="34" charset="0"/>
              </a:rPr>
              <a:t>Further Information about the services they provide are available on our parent Board or alternatively you can speak to a member of the team.</a:t>
            </a:r>
          </a:p>
        </p:txBody>
      </p:sp>
      <p:pic>
        <p:nvPicPr>
          <p:cNvPr id="16" name="Picture 15" descr="Logo, icon&#10;&#10;Description automatically generated">
            <a:extLst>
              <a:ext uri="{FF2B5EF4-FFF2-40B4-BE49-F238E27FC236}">
                <a16:creationId xmlns:a16="http://schemas.microsoft.com/office/drawing/2014/main" id="{79021B4A-45E4-F750-CDF8-134A82B36C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9" y="3692213"/>
            <a:ext cx="979727" cy="612329"/>
          </a:xfrm>
          <a:prstGeom prst="rect">
            <a:avLst/>
          </a:prstGeom>
        </p:spPr>
      </p:pic>
      <p:pic>
        <p:nvPicPr>
          <p:cNvPr id="17" name="Picture 16">
            <a:extLst>
              <a:ext uri="{FF2B5EF4-FFF2-40B4-BE49-F238E27FC236}">
                <a16:creationId xmlns:a16="http://schemas.microsoft.com/office/drawing/2014/main" id="{B2947FA3-5859-CF89-A964-2CE5CC3CB284}"/>
              </a:ext>
            </a:extLst>
          </p:cNvPr>
          <p:cNvPicPr>
            <a:picLocks noChangeAspect="1"/>
          </p:cNvPicPr>
          <p:nvPr/>
        </p:nvPicPr>
        <p:blipFill rotWithShape="1">
          <a:blip r:embed="rId6"/>
          <a:srcRect r="67647"/>
          <a:stretch/>
        </p:blipFill>
        <p:spPr>
          <a:xfrm>
            <a:off x="142786" y="4480837"/>
            <a:ext cx="693372" cy="612329"/>
          </a:xfrm>
          <a:prstGeom prst="rect">
            <a:avLst/>
          </a:prstGeom>
        </p:spPr>
      </p:pic>
      <p:pic>
        <p:nvPicPr>
          <p:cNvPr id="18" name="Picture 17" descr="Logo, icon&#10;&#10;Description automatically generated">
            <a:extLst>
              <a:ext uri="{FF2B5EF4-FFF2-40B4-BE49-F238E27FC236}">
                <a16:creationId xmlns:a16="http://schemas.microsoft.com/office/drawing/2014/main" id="{D20C2865-11C9-5C52-FD66-41654036E3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786" y="5269461"/>
            <a:ext cx="641447" cy="641447"/>
          </a:xfrm>
          <a:prstGeom prst="rect">
            <a:avLst/>
          </a:prstGeom>
        </p:spPr>
      </p:pic>
      <p:sp>
        <p:nvSpPr>
          <p:cNvPr id="19" name="TextBox 18">
            <a:extLst>
              <a:ext uri="{FF2B5EF4-FFF2-40B4-BE49-F238E27FC236}">
                <a16:creationId xmlns:a16="http://schemas.microsoft.com/office/drawing/2014/main" id="{7CCB456B-3B02-92CF-D507-13EB38E66B70}"/>
              </a:ext>
            </a:extLst>
          </p:cNvPr>
          <p:cNvSpPr txBox="1"/>
          <p:nvPr/>
        </p:nvSpPr>
        <p:spPr>
          <a:xfrm>
            <a:off x="836158" y="3859877"/>
            <a:ext cx="3244020" cy="276999"/>
          </a:xfrm>
          <a:prstGeom prst="rect">
            <a:avLst/>
          </a:prstGeom>
          <a:noFill/>
        </p:spPr>
        <p:txBody>
          <a:bodyPr wrap="square" rtlCol="0">
            <a:spAutoFit/>
          </a:bodyPr>
          <a:lstStyle/>
          <a:p>
            <a:r>
              <a:rPr lang="en-GB" sz="1200" dirty="0">
                <a:latin typeface="Bahnschrift Light SemiCondensed" panose="020B0502040204020203" pitchFamily="34" charset="0"/>
              </a:rPr>
              <a:t>The Bromley Children's Project</a:t>
            </a:r>
          </a:p>
        </p:txBody>
      </p:sp>
      <p:sp>
        <p:nvSpPr>
          <p:cNvPr id="20" name="TextBox 19">
            <a:extLst>
              <a:ext uri="{FF2B5EF4-FFF2-40B4-BE49-F238E27FC236}">
                <a16:creationId xmlns:a16="http://schemas.microsoft.com/office/drawing/2014/main" id="{848FA54B-3860-5E27-CB12-8A32A687759E}"/>
              </a:ext>
            </a:extLst>
          </p:cNvPr>
          <p:cNvSpPr txBox="1"/>
          <p:nvPr/>
        </p:nvSpPr>
        <p:spPr>
          <a:xfrm>
            <a:off x="836158" y="4648502"/>
            <a:ext cx="3244020" cy="276999"/>
          </a:xfrm>
          <a:prstGeom prst="rect">
            <a:avLst/>
          </a:prstGeom>
          <a:noFill/>
        </p:spPr>
        <p:txBody>
          <a:bodyPr wrap="square" rtlCol="0">
            <a:spAutoFit/>
          </a:bodyPr>
          <a:lstStyle/>
          <a:p>
            <a:r>
              <a:rPr lang="en-GB" sz="1200" dirty="0">
                <a:latin typeface="Bahnschrift Light SemiCondensed" panose="020B0502040204020203" pitchFamily="34" charset="0"/>
              </a:rPr>
              <a:t>The Bromley Children's Project</a:t>
            </a:r>
          </a:p>
        </p:txBody>
      </p:sp>
      <p:sp>
        <p:nvSpPr>
          <p:cNvPr id="21" name="TextBox 20">
            <a:extLst>
              <a:ext uri="{FF2B5EF4-FFF2-40B4-BE49-F238E27FC236}">
                <a16:creationId xmlns:a16="http://schemas.microsoft.com/office/drawing/2014/main" id="{A9716206-CDD6-FE3F-C681-7EA5FBDE9BCE}"/>
              </a:ext>
            </a:extLst>
          </p:cNvPr>
          <p:cNvSpPr txBox="1"/>
          <p:nvPr/>
        </p:nvSpPr>
        <p:spPr>
          <a:xfrm>
            <a:off x="977628" y="5452059"/>
            <a:ext cx="3244020" cy="276999"/>
          </a:xfrm>
          <a:prstGeom prst="rect">
            <a:avLst/>
          </a:prstGeom>
          <a:noFill/>
        </p:spPr>
        <p:txBody>
          <a:bodyPr wrap="square" rtlCol="0">
            <a:spAutoFit/>
          </a:bodyPr>
          <a:lstStyle/>
          <a:p>
            <a:r>
              <a:rPr lang="en-GB" sz="1200" dirty="0">
                <a:latin typeface="Bahnschrift Light SemiCondensed" panose="020B0502040204020203" pitchFamily="34" charset="0"/>
              </a:rPr>
              <a:t>The Bromley Children's Project</a:t>
            </a:r>
          </a:p>
        </p:txBody>
      </p:sp>
      <p:sp>
        <p:nvSpPr>
          <p:cNvPr id="22" name="TextBox 21">
            <a:extLst>
              <a:ext uri="{FF2B5EF4-FFF2-40B4-BE49-F238E27FC236}">
                <a16:creationId xmlns:a16="http://schemas.microsoft.com/office/drawing/2014/main" id="{1426D185-638B-CCAD-29CC-2F0B9B4217AD}"/>
              </a:ext>
            </a:extLst>
          </p:cNvPr>
          <p:cNvSpPr txBox="1"/>
          <p:nvPr/>
        </p:nvSpPr>
        <p:spPr>
          <a:xfrm>
            <a:off x="3613980" y="3850578"/>
            <a:ext cx="3374966" cy="1815882"/>
          </a:xfrm>
          <a:prstGeom prst="rect">
            <a:avLst/>
          </a:prstGeom>
          <a:noFill/>
        </p:spPr>
        <p:txBody>
          <a:bodyPr wrap="square">
            <a:spAutoFit/>
          </a:bodyPr>
          <a:lstStyle/>
          <a:p>
            <a:r>
              <a:rPr lang="en-GB" sz="1400" b="1" dirty="0">
                <a:latin typeface="Bahnschrift Light SemiCondensed" panose="020B0502040204020203" pitchFamily="34" charset="0"/>
                <a:cs typeface="Shruti" panose="020B0502040204020203" pitchFamily="34" charset="0"/>
              </a:rPr>
              <a:t>Blenheim Children and Family Centre</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Email – </a:t>
            </a:r>
            <a:r>
              <a:rPr lang="en-GB" sz="1200" dirty="0">
                <a:latin typeface="Bahnschrift Light SemiCondensed" panose="020B0502040204020203" pitchFamily="34" charset="0"/>
                <a:cs typeface="Shruti" panose="020B0502040204020203" pitchFamily="34" charset="0"/>
                <a:hlinkClick r:id="rId8"/>
              </a:rPr>
              <a:t>BLENHEIMCFC@BROMLEY.GOV.UK</a:t>
            </a:r>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Phone – 01689 831193</a:t>
            </a:r>
          </a:p>
          <a:p>
            <a:endParaRPr lang="en-GB" sz="1200" dirty="0">
              <a:latin typeface="Bahnschrift Light SemiCondensed" panose="020B0502040204020203" pitchFamily="34" charset="0"/>
              <a:cs typeface="Shruti" panose="020B0502040204020203" pitchFamily="34" charset="0"/>
            </a:endParaRPr>
          </a:p>
          <a:p>
            <a:r>
              <a:rPr lang="en-GB" sz="1400" b="1" dirty="0">
                <a:latin typeface="Bahnschrift Light SemiCondensed" panose="020B0502040204020203" pitchFamily="34" charset="0"/>
                <a:cs typeface="Shruti" panose="020B0502040204020203" pitchFamily="34" charset="0"/>
              </a:rPr>
              <a:t>Cotmandene Family Centre</a:t>
            </a:r>
          </a:p>
          <a:p>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Email – </a:t>
            </a:r>
            <a:r>
              <a:rPr lang="en-GB" sz="1200" dirty="0">
                <a:latin typeface="Bahnschrift Light SemiCondensed" panose="020B0502040204020203" pitchFamily="34" charset="0"/>
                <a:cs typeface="Shruti" panose="020B0502040204020203" pitchFamily="34" charset="0"/>
                <a:hlinkClick r:id="rId9"/>
              </a:rPr>
              <a:t>COTMANDENECFC@BROMLEY.GOV.UK</a:t>
            </a:r>
            <a:endParaRPr lang="en-GB" sz="1200" dirty="0">
              <a:latin typeface="Bahnschrift Light SemiCondensed" panose="020B0502040204020203" pitchFamily="34" charset="0"/>
              <a:cs typeface="Shruti" panose="020B0502040204020203" pitchFamily="34" charset="0"/>
            </a:endParaRPr>
          </a:p>
          <a:p>
            <a:r>
              <a:rPr lang="en-GB" sz="1200" dirty="0">
                <a:latin typeface="Bahnschrift Light SemiCondensed" panose="020B0502040204020203" pitchFamily="34" charset="0"/>
                <a:cs typeface="Shruti" panose="020B0502040204020203" pitchFamily="34" charset="0"/>
              </a:rPr>
              <a:t>Phone – 0208 300 2548</a:t>
            </a:r>
          </a:p>
        </p:txBody>
      </p:sp>
      <p:pic>
        <p:nvPicPr>
          <p:cNvPr id="23" name="Picture 22" descr="A white board with writing on it&#10;&#10;Description automatically generated with low confidence">
            <a:extLst>
              <a:ext uri="{FF2B5EF4-FFF2-40B4-BE49-F238E27FC236}">
                <a16:creationId xmlns:a16="http://schemas.microsoft.com/office/drawing/2014/main" id="{C382D3AA-3872-D29E-4A32-4796A2340F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3715" y="5925898"/>
            <a:ext cx="4370569" cy="3277927"/>
          </a:xfrm>
          <a:prstGeom prst="rect">
            <a:avLst/>
          </a:prstGeom>
        </p:spPr>
      </p:pic>
      <p:sp>
        <p:nvSpPr>
          <p:cNvPr id="25" name="Rectangle 24">
            <a:extLst>
              <a:ext uri="{FF2B5EF4-FFF2-40B4-BE49-F238E27FC236}">
                <a16:creationId xmlns:a16="http://schemas.microsoft.com/office/drawing/2014/main" id="{26BE0D10-BE46-F5B4-146D-588198ECF23C}"/>
              </a:ext>
            </a:extLst>
          </p:cNvPr>
          <p:cNvSpPr/>
          <p:nvPr/>
        </p:nvSpPr>
        <p:spPr>
          <a:xfrm>
            <a:off x="216525" y="759701"/>
            <a:ext cx="6334006" cy="1754326"/>
          </a:xfrm>
          <a:prstGeom prst="rect">
            <a:avLst/>
          </a:prstGeom>
        </p:spPr>
        <p:txBody>
          <a:bodyPr wrap="square">
            <a:spAutoFit/>
          </a:bodyPr>
          <a:lstStyle/>
          <a:p>
            <a:pPr algn="ctr"/>
            <a:r>
              <a:rPr lang="en-GB" sz="3600" b="1" u="sng" dirty="0">
                <a:latin typeface="Baguet Script" panose="020B0604020202020204" pitchFamily="2" charset="0"/>
                <a:cs typeface="Shruti" panose="020B0502040204020203" pitchFamily="34" charset="0"/>
              </a:rPr>
              <a:t>The Chelsfield Preschool and Nursery Newsletter November 2022</a:t>
            </a:r>
          </a:p>
        </p:txBody>
      </p:sp>
    </p:spTree>
    <p:extLst>
      <p:ext uri="{BB962C8B-B14F-4D97-AF65-F5344CB8AC3E}">
        <p14:creationId xmlns:p14="http://schemas.microsoft.com/office/powerpoint/2010/main" val="4159438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572</Words>
  <Application>Microsoft Office PowerPoint</Application>
  <PresentationFormat>A4 Paper (210x297 mm)</PresentationFormat>
  <Paragraphs>56</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Carter</dc:creator>
  <cp:lastModifiedBy>Gary Carter</cp:lastModifiedBy>
  <cp:revision>2</cp:revision>
  <cp:lastPrinted>2022-10-24T10:28:57Z</cp:lastPrinted>
  <dcterms:created xsi:type="dcterms:W3CDTF">2022-10-24T09:31:08Z</dcterms:created>
  <dcterms:modified xsi:type="dcterms:W3CDTF">2023-03-24T11:58:42Z</dcterms:modified>
</cp:coreProperties>
</file>