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628F01-146E-4072-A3C3-E81B13B38077}" v="2" dt="2023-03-29T14:52:30.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5" d="100"/>
          <a:sy n="35" d="100"/>
        </p:scale>
        <p:origin x="2083"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A8FA22-8B0A-47BC-9D31-B496E2EDEF8A}"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7D727-D69A-470C-823A-9E1688090311}" type="slidenum">
              <a:rPr lang="en-GB" smtClean="0"/>
              <a:t>‹#›</a:t>
            </a:fld>
            <a:endParaRPr lang="en-GB"/>
          </a:p>
        </p:txBody>
      </p:sp>
    </p:spTree>
    <p:extLst>
      <p:ext uri="{BB962C8B-B14F-4D97-AF65-F5344CB8AC3E}">
        <p14:creationId xmlns:p14="http://schemas.microsoft.com/office/powerpoint/2010/main" val="1803594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A8FA22-8B0A-47BC-9D31-B496E2EDEF8A}"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7D727-D69A-470C-823A-9E1688090311}" type="slidenum">
              <a:rPr lang="en-GB" smtClean="0"/>
              <a:t>‹#›</a:t>
            </a:fld>
            <a:endParaRPr lang="en-GB"/>
          </a:p>
        </p:txBody>
      </p:sp>
    </p:spTree>
    <p:extLst>
      <p:ext uri="{BB962C8B-B14F-4D97-AF65-F5344CB8AC3E}">
        <p14:creationId xmlns:p14="http://schemas.microsoft.com/office/powerpoint/2010/main" val="1675642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A8FA22-8B0A-47BC-9D31-B496E2EDEF8A}"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7D727-D69A-470C-823A-9E1688090311}" type="slidenum">
              <a:rPr lang="en-GB" smtClean="0"/>
              <a:t>‹#›</a:t>
            </a:fld>
            <a:endParaRPr lang="en-GB"/>
          </a:p>
        </p:txBody>
      </p:sp>
    </p:spTree>
    <p:extLst>
      <p:ext uri="{BB962C8B-B14F-4D97-AF65-F5344CB8AC3E}">
        <p14:creationId xmlns:p14="http://schemas.microsoft.com/office/powerpoint/2010/main" val="396885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A8FA22-8B0A-47BC-9D31-B496E2EDEF8A}"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7D727-D69A-470C-823A-9E1688090311}" type="slidenum">
              <a:rPr lang="en-GB" smtClean="0"/>
              <a:t>‹#›</a:t>
            </a:fld>
            <a:endParaRPr lang="en-GB"/>
          </a:p>
        </p:txBody>
      </p:sp>
    </p:spTree>
    <p:extLst>
      <p:ext uri="{BB962C8B-B14F-4D97-AF65-F5344CB8AC3E}">
        <p14:creationId xmlns:p14="http://schemas.microsoft.com/office/powerpoint/2010/main" val="274312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A8FA22-8B0A-47BC-9D31-B496E2EDEF8A}"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87D727-D69A-470C-823A-9E1688090311}" type="slidenum">
              <a:rPr lang="en-GB" smtClean="0"/>
              <a:t>‹#›</a:t>
            </a:fld>
            <a:endParaRPr lang="en-GB"/>
          </a:p>
        </p:txBody>
      </p:sp>
    </p:spTree>
    <p:extLst>
      <p:ext uri="{BB962C8B-B14F-4D97-AF65-F5344CB8AC3E}">
        <p14:creationId xmlns:p14="http://schemas.microsoft.com/office/powerpoint/2010/main" val="52535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A8FA22-8B0A-47BC-9D31-B496E2EDEF8A}" type="datetimeFigureOut">
              <a:rPr lang="en-GB" smtClean="0"/>
              <a:t>04/04/2023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87D727-D69A-470C-823A-9E1688090311}" type="slidenum">
              <a:rPr lang="en-GB" smtClean="0"/>
              <a:t>‹#›</a:t>
            </a:fld>
            <a:endParaRPr lang="en-GB"/>
          </a:p>
        </p:txBody>
      </p:sp>
    </p:spTree>
    <p:extLst>
      <p:ext uri="{BB962C8B-B14F-4D97-AF65-F5344CB8AC3E}">
        <p14:creationId xmlns:p14="http://schemas.microsoft.com/office/powerpoint/2010/main" val="248551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A8FA22-8B0A-47BC-9D31-B496E2EDEF8A}" type="datetimeFigureOut">
              <a:rPr lang="en-GB" smtClean="0"/>
              <a:t>04/04/2023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87D727-D69A-470C-823A-9E1688090311}" type="slidenum">
              <a:rPr lang="en-GB" smtClean="0"/>
              <a:t>‹#›</a:t>
            </a:fld>
            <a:endParaRPr lang="en-GB"/>
          </a:p>
        </p:txBody>
      </p:sp>
    </p:spTree>
    <p:extLst>
      <p:ext uri="{BB962C8B-B14F-4D97-AF65-F5344CB8AC3E}">
        <p14:creationId xmlns:p14="http://schemas.microsoft.com/office/powerpoint/2010/main" val="73946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A8FA22-8B0A-47BC-9D31-B496E2EDEF8A}" type="datetimeFigureOut">
              <a:rPr lang="en-GB" smtClean="0"/>
              <a:t>04/04/2023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87D727-D69A-470C-823A-9E1688090311}" type="slidenum">
              <a:rPr lang="en-GB" smtClean="0"/>
              <a:t>‹#›</a:t>
            </a:fld>
            <a:endParaRPr lang="en-GB"/>
          </a:p>
        </p:txBody>
      </p:sp>
    </p:spTree>
    <p:extLst>
      <p:ext uri="{BB962C8B-B14F-4D97-AF65-F5344CB8AC3E}">
        <p14:creationId xmlns:p14="http://schemas.microsoft.com/office/powerpoint/2010/main" val="3731268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8FA22-8B0A-47BC-9D31-B496E2EDEF8A}" type="datetimeFigureOut">
              <a:rPr lang="en-GB" smtClean="0"/>
              <a:t>04/04/2023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87D727-D69A-470C-823A-9E1688090311}" type="slidenum">
              <a:rPr lang="en-GB" smtClean="0"/>
              <a:t>‹#›</a:t>
            </a:fld>
            <a:endParaRPr lang="en-GB"/>
          </a:p>
        </p:txBody>
      </p:sp>
    </p:spTree>
    <p:extLst>
      <p:ext uri="{BB962C8B-B14F-4D97-AF65-F5344CB8AC3E}">
        <p14:creationId xmlns:p14="http://schemas.microsoft.com/office/powerpoint/2010/main" val="355686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6A8FA22-8B0A-47BC-9D31-B496E2EDEF8A}" type="datetimeFigureOut">
              <a:rPr lang="en-GB" smtClean="0"/>
              <a:t>04/04/2023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87D727-D69A-470C-823A-9E1688090311}" type="slidenum">
              <a:rPr lang="en-GB" smtClean="0"/>
              <a:t>‹#›</a:t>
            </a:fld>
            <a:endParaRPr lang="en-GB"/>
          </a:p>
        </p:txBody>
      </p:sp>
    </p:spTree>
    <p:extLst>
      <p:ext uri="{BB962C8B-B14F-4D97-AF65-F5344CB8AC3E}">
        <p14:creationId xmlns:p14="http://schemas.microsoft.com/office/powerpoint/2010/main" val="249366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6A8FA22-8B0A-47BC-9D31-B496E2EDEF8A}" type="datetimeFigureOut">
              <a:rPr lang="en-GB" smtClean="0"/>
              <a:t>04/04/2023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87D727-D69A-470C-823A-9E1688090311}" type="slidenum">
              <a:rPr lang="en-GB" smtClean="0"/>
              <a:t>‹#›</a:t>
            </a:fld>
            <a:endParaRPr lang="en-GB"/>
          </a:p>
        </p:txBody>
      </p:sp>
    </p:spTree>
    <p:extLst>
      <p:ext uri="{BB962C8B-B14F-4D97-AF65-F5344CB8AC3E}">
        <p14:creationId xmlns:p14="http://schemas.microsoft.com/office/powerpoint/2010/main" val="168732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6A8FA22-8B0A-47BC-9D31-B496E2EDEF8A}" type="datetimeFigureOut">
              <a:rPr lang="en-GB" smtClean="0"/>
              <a:t>04/04/2023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987D727-D69A-470C-823A-9E1688090311}" type="slidenum">
              <a:rPr lang="en-GB" smtClean="0"/>
              <a:t>‹#›</a:t>
            </a:fld>
            <a:endParaRPr lang="en-GB"/>
          </a:p>
        </p:txBody>
      </p:sp>
    </p:spTree>
    <p:extLst>
      <p:ext uri="{BB962C8B-B14F-4D97-AF65-F5344CB8AC3E}">
        <p14:creationId xmlns:p14="http://schemas.microsoft.com/office/powerpoint/2010/main" val="2565919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chelsfieldbrom@yahoo.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instagram.com/p/B-ps7qjpn2G/?igshid=ufxbzvohtka9" TargetMode="External"/><Relationship Id="rId3" Type="http://schemas.openxmlformats.org/officeDocument/2006/relationships/image" Target="../media/image2.png"/><Relationship Id="rId7" Type="http://schemas.openxmlformats.org/officeDocument/2006/relationships/hyperlink" Target="https://www.facebook.com/Bromley-Children-Project-2110796529000470/"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www.mind.org.uk/" TargetMode="External"/><Relationship Id="rId5" Type="http://schemas.openxmlformats.org/officeDocument/2006/relationships/hyperlink" Target="mailto:COTMANDENECFC@BROMLEY.GOV.UK" TargetMode="External"/><Relationship Id="rId10" Type="http://schemas.openxmlformats.org/officeDocument/2006/relationships/image" Target="../media/image3.png"/><Relationship Id="rId4" Type="http://schemas.openxmlformats.org/officeDocument/2006/relationships/hyperlink" Target="mailto:BLENHEIMCFC@BROMLEY.GOV.UK" TargetMode="External"/><Relationship Id="rId9" Type="http://schemas.openxmlformats.org/officeDocument/2006/relationships/hyperlink" Target="https://www.youtube.com/channel/UCBIqDIiLdPr0K8IOuEtlIk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60B771-FE90-8163-C67B-0BAD7821E45B}"/>
              </a:ext>
            </a:extLst>
          </p:cNvPr>
          <p:cNvSpPr/>
          <p:nvPr/>
        </p:nvSpPr>
        <p:spPr>
          <a:xfrm>
            <a:off x="3713500" y="9289940"/>
            <a:ext cx="2166891" cy="276999"/>
          </a:xfrm>
          <a:prstGeom prst="rect">
            <a:avLst/>
          </a:prstGeom>
        </p:spPr>
        <p:txBody>
          <a:bodyPr wrap="square">
            <a:spAutoFit/>
          </a:bodyPr>
          <a:lstStyle/>
          <a:p>
            <a:r>
              <a:rPr lang="en-GB" sz="1200" dirty="0">
                <a:latin typeface="Bahnschrift Light" panose="020B0502040204020203" pitchFamily="34" charset="0"/>
                <a:cs typeface="Shruti" panose="020B0502040204020203" pitchFamily="34" charset="0"/>
              </a:rPr>
              <a:t>Phone: 01689 853183</a:t>
            </a:r>
          </a:p>
        </p:txBody>
      </p:sp>
      <p:sp>
        <p:nvSpPr>
          <p:cNvPr id="6" name="Rectangle 5">
            <a:extLst>
              <a:ext uri="{FF2B5EF4-FFF2-40B4-BE49-F238E27FC236}">
                <a16:creationId xmlns:a16="http://schemas.microsoft.com/office/drawing/2014/main" id="{5FA71915-578C-51ED-B614-6814E1CD4A0B}"/>
              </a:ext>
            </a:extLst>
          </p:cNvPr>
          <p:cNvSpPr/>
          <p:nvPr/>
        </p:nvSpPr>
        <p:spPr>
          <a:xfrm>
            <a:off x="3713500" y="9012941"/>
            <a:ext cx="2622834" cy="276999"/>
          </a:xfrm>
          <a:prstGeom prst="rect">
            <a:avLst/>
          </a:prstGeom>
        </p:spPr>
        <p:txBody>
          <a:bodyPr wrap="none">
            <a:spAutoFit/>
          </a:bodyPr>
          <a:lstStyle/>
          <a:p>
            <a:pPr algn="ctr"/>
            <a:r>
              <a:rPr lang="en-GB" sz="1200" dirty="0">
                <a:latin typeface="Bahnschrift Light" panose="020B0502040204020203" pitchFamily="34" charset="0"/>
                <a:cs typeface="Shruti" panose="020B0502040204020203" pitchFamily="34" charset="0"/>
              </a:rPr>
              <a:t>Email: </a:t>
            </a:r>
            <a:r>
              <a:rPr lang="en-GB" sz="1200" dirty="0">
                <a:latin typeface="Bahnschrift Light" panose="020B0502040204020203" pitchFamily="34" charset="0"/>
                <a:cs typeface="Shruti" panose="020B0502040204020203" pitchFamily="34" charset="0"/>
                <a:hlinkClick r:id="rId2">
                  <a:extLst>
                    <a:ext uri="{A12FA001-AC4F-418D-AE19-62706E023703}">
                      <ahyp:hlinkClr xmlns:ahyp="http://schemas.microsoft.com/office/drawing/2018/hyperlinkcolor" val="tx"/>
                    </a:ext>
                  </a:extLst>
                </a:hlinkClick>
              </a:rPr>
              <a:t>chelsfieldbrom@yahoo.co.uk</a:t>
            </a:r>
            <a:endParaRPr lang="en-GB" sz="1200" dirty="0">
              <a:latin typeface="Bahnschrift Light" panose="020B0502040204020203" pitchFamily="34" charset="0"/>
              <a:cs typeface="Shruti" panose="020B0502040204020203" pitchFamily="34" charset="0"/>
            </a:endParaRPr>
          </a:p>
        </p:txBody>
      </p:sp>
      <p:sp>
        <p:nvSpPr>
          <p:cNvPr id="7" name="Rectangle 6">
            <a:extLst>
              <a:ext uri="{FF2B5EF4-FFF2-40B4-BE49-F238E27FC236}">
                <a16:creationId xmlns:a16="http://schemas.microsoft.com/office/drawing/2014/main" id="{CEAC6DCD-5CD2-E66D-A58D-64E998648079}"/>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8" name="TextBox 7">
            <a:extLst>
              <a:ext uri="{FF2B5EF4-FFF2-40B4-BE49-F238E27FC236}">
                <a16:creationId xmlns:a16="http://schemas.microsoft.com/office/drawing/2014/main" id="{8CB7BEA1-5184-98CF-A161-6413FFF8AF7E}"/>
              </a:ext>
            </a:extLst>
          </p:cNvPr>
          <p:cNvSpPr txBox="1"/>
          <p:nvPr/>
        </p:nvSpPr>
        <p:spPr>
          <a:xfrm>
            <a:off x="269569" y="1681736"/>
            <a:ext cx="3131332" cy="8756243"/>
          </a:xfrm>
          <a:prstGeom prst="rect">
            <a:avLst/>
          </a:prstGeom>
          <a:noFill/>
        </p:spPr>
        <p:txBody>
          <a:bodyPr wrap="square" rtlCol="0">
            <a:spAutoFit/>
          </a:bodyPr>
          <a:lstStyle/>
          <a:p>
            <a:r>
              <a:rPr lang="en-GB" sz="1200" b="1" u="sng" dirty="0">
                <a:latin typeface="Bahnschrift Light SemiCondensed" panose="020B0502040204020203" pitchFamily="34" charset="0"/>
                <a:cs typeface="Shruti" panose="020B0502040204020203" pitchFamily="34" charset="0"/>
              </a:rPr>
              <a:t>April themes and Celebrations</a:t>
            </a:r>
          </a:p>
          <a:p>
            <a:r>
              <a:rPr lang="en-GB" sz="1200" dirty="0">
                <a:latin typeface="Bahnschrift Light SemiCondensed" panose="020B0502040204020203" pitchFamily="34" charset="0"/>
                <a:cs typeface="Shruti" panose="020B0502040204020203" pitchFamily="34" charset="0"/>
              </a:rPr>
              <a:t>‘Our Community’ is April’s Theme. To help support learning, talk about things in our environment that grow and Who in our environment help us? Please find attached ‘My sense’s journey to school’ If possible please complete and return to enable the children to share with their friends. </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This month the children will be celebrating Easter, Eid and St George’s Day. We will be planting Wild flower seeds, and cooking Hot Cross Buns / Chocolate Easter Nests.</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The children will be making Easter cards which we are hoping to deliver to a local home. We are confident their beautiful art work will be enjoyed by all. </a:t>
            </a:r>
          </a:p>
          <a:p>
            <a:endParaRPr lang="en-GB" sz="1200" dirty="0">
              <a:latin typeface="Bahnschrift Light SemiCondensed" panose="020B0502040204020203" pitchFamily="34" charset="0"/>
              <a:cs typeface="Shruti" panose="020B0502040204020203" pitchFamily="34" charset="0"/>
            </a:endParaRPr>
          </a:p>
          <a:p>
            <a:r>
              <a:rPr lang="en-GB" sz="1200" b="1" u="sng" dirty="0">
                <a:latin typeface="Bahnschrift Light SemiCondensed" panose="020B0502040204020203" pitchFamily="34" charset="0"/>
                <a:cs typeface="Shruti" panose="020B0502040204020203" pitchFamily="34" charset="0"/>
              </a:rPr>
              <a:t>News</a:t>
            </a:r>
          </a:p>
          <a:p>
            <a:r>
              <a:rPr lang="en-GB" sz="1200" dirty="0">
                <a:latin typeface="Bahnschrift Light SemiCondensed" panose="020B0502040204020203" pitchFamily="34" charset="0"/>
                <a:cs typeface="Shruti" panose="020B0502040204020203" pitchFamily="34" charset="0"/>
              </a:rPr>
              <a:t>We would like to thank all parents for their generous donations on World Book Day. We raised £48.00 for </a:t>
            </a:r>
            <a:r>
              <a:rPr lang="en-GB" sz="1200" dirty="0" err="1">
                <a:latin typeface="Bahnschrift Light SemiCondensed" panose="020B0502040204020203" pitchFamily="34" charset="0"/>
                <a:cs typeface="Shruti" panose="020B0502040204020203" pitchFamily="34" charset="0"/>
              </a:rPr>
              <a:t>CrackerJacks</a:t>
            </a:r>
            <a:r>
              <a:rPr lang="en-GB" sz="1200" dirty="0">
                <a:latin typeface="Bahnschrift Light SemiCondensed" panose="020B0502040204020203" pitchFamily="34" charset="0"/>
                <a:cs typeface="Shruti" panose="020B0502040204020203" pitchFamily="34" charset="0"/>
              </a:rPr>
              <a:t> children's Trust. </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We sadly say goodbye to Jessica. We wish her luck in her position and wish to thank her for all of her hard work. Please look at our tuff tray display book. Jess has created some amazing activities for the children. </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Thank you to all those parents who have completed our Questionnaire. We have had amazing comments which we value and appreciate your kind words.</a:t>
            </a:r>
          </a:p>
          <a:p>
            <a:endParaRPr lang="en-GB" sz="1200"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r>
              <a:rPr lang="en-GB" sz="1200" b="1" u="sng" dirty="0">
                <a:latin typeface="Bahnschrift Light SemiCondensed" panose="020B0502040204020203" pitchFamily="34" charset="0"/>
                <a:cs typeface="Shruti" panose="020B0502040204020203" pitchFamily="34" charset="0"/>
              </a:rPr>
              <a:t>Term Dates </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Good Friday 7</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April Nursery Closed for all</a:t>
            </a:r>
          </a:p>
          <a:p>
            <a:r>
              <a:rPr lang="en-GB" sz="1200" dirty="0">
                <a:latin typeface="Bahnschrift Light SemiCondensed" panose="020B0502040204020203" pitchFamily="34" charset="0"/>
                <a:cs typeface="Shruti" panose="020B0502040204020203" pitchFamily="34" charset="0"/>
              </a:rPr>
              <a:t>Easter Monday 10</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April Nursery Closed for all</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New Term starts 17</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April – Friday 26</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May</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Bank Holidays May 1</a:t>
            </a:r>
            <a:r>
              <a:rPr lang="en-GB" sz="1200" baseline="30000" dirty="0">
                <a:latin typeface="Bahnschrift Light SemiCondensed" panose="020B0502040204020203" pitchFamily="34" charset="0"/>
                <a:cs typeface="Shruti" panose="020B0502040204020203" pitchFamily="34" charset="0"/>
              </a:rPr>
              <a:t>st</a:t>
            </a:r>
            <a:r>
              <a:rPr lang="en-GB" sz="1200" dirty="0">
                <a:latin typeface="Bahnschrift Light SemiCondensed" panose="020B0502040204020203" pitchFamily="34" charset="0"/>
                <a:cs typeface="Shruti" panose="020B0502040204020203" pitchFamily="34" charset="0"/>
              </a:rPr>
              <a:t>, 8</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and 29</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a:t>
            </a:r>
          </a:p>
          <a:p>
            <a:r>
              <a:rPr lang="en-GB" sz="1200" dirty="0">
                <a:latin typeface="Bahnschrift Light SemiCondensed" panose="020B0502040204020203" pitchFamily="34" charset="0"/>
                <a:cs typeface="Shruti" panose="020B0502040204020203" pitchFamily="34" charset="0"/>
              </a:rPr>
              <a:t>Monday 5</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June New Term starts</a:t>
            </a:r>
          </a:p>
          <a:p>
            <a:endParaRPr lang="en-GB" sz="1200"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p:txBody>
      </p:sp>
      <p:sp>
        <p:nvSpPr>
          <p:cNvPr id="9" name="Rectangle 8">
            <a:extLst>
              <a:ext uri="{FF2B5EF4-FFF2-40B4-BE49-F238E27FC236}">
                <a16:creationId xmlns:a16="http://schemas.microsoft.com/office/drawing/2014/main" id="{6D5108DA-4960-E7B3-DA35-A94950783FCC}"/>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10" name="Straight Connector 9">
            <a:extLst>
              <a:ext uri="{FF2B5EF4-FFF2-40B4-BE49-F238E27FC236}">
                <a16:creationId xmlns:a16="http://schemas.microsoft.com/office/drawing/2014/main" id="{CEF9D10F-5E1B-E136-5E4C-A65339422E30}"/>
              </a:ext>
            </a:extLst>
          </p:cNvPr>
          <p:cNvCxnSpPr>
            <a:cxnSpLocks/>
          </p:cNvCxnSpPr>
          <p:nvPr/>
        </p:nvCxnSpPr>
        <p:spPr>
          <a:xfrm>
            <a:off x="3538420" y="1879986"/>
            <a:ext cx="0" cy="7253128"/>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8EE55653-C6C9-357D-68AF-7CE2CE9E69F7}"/>
              </a:ext>
            </a:extLst>
          </p:cNvPr>
          <p:cNvSpPr txBox="1"/>
          <p:nvPr/>
        </p:nvSpPr>
        <p:spPr>
          <a:xfrm>
            <a:off x="3675940" y="1681736"/>
            <a:ext cx="3035600" cy="6924973"/>
          </a:xfrm>
          <a:prstGeom prst="rect">
            <a:avLst/>
          </a:prstGeom>
          <a:noFill/>
        </p:spPr>
        <p:txBody>
          <a:bodyPr wrap="square">
            <a:spAutoFit/>
          </a:bodyPr>
          <a:lstStyle/>
          <a:p>
            <a:r>
              <a:rPr lang="en-GB" sz="1200" b="1" u="sng" dirty="0">
                <a:latin typeface="Bahnschrift Light SemiCondensed" panose="020B0502040204020203" pitchFamily="34" charset="0"/>
                <a:cs typeface="Shruti" panose="020B0502040204020203" pitchFamily="34" charset="0"/>
              </a:rPr>
              <a:t>Parent suggestions </a:t>
            </a:r>
          </a:p>
          <a:p>
            <a:r>
              <a:rPr lang="en-GB" sz="1200" dirty="0">
                <a:latin typeface="Bahnschrift Light SemiCondensed" panose="020B0502040204020203" pitchFamily="34" charset="0"/>
                <a:cs typeface="Shruti" panose="020B0502040204020203" pitchFamily="34" charset="0"/>
              </a:rPr>
              <a:t>We will be updating you on the outcomes. More progress sessions, Emailing newsletters, seeing photos of the children during activities, creating a group for updates and communication purposes. </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We had positive feedback for our team, ‘friendly’, ‘attentive’, and ‘100% approachable’. Our newsletter was praised, and all parents confirmed that they are happy with their child’s progress and all would be happy to recommend our Nursery to others. With another comment received saying ‘we provide a safe, nurturing environment’. We will continue to strive and maintain our safe environment for all children, on this note we can now confirm our recent </a:t>
            </a:r>
            <a:r>
              <a:rPr lang="en-GB" sz="1200" dirty="0" err="1">
                <a:latin typeface="Bahnschrift Light SemiCondensed" panose="020B0502040204020203" pitchFamily="34" charset="0"/>
                <a:cs typeface="Shruti" panose="020B0502040204020203" pitchFamily="34" charset="0"/>
              </a:rPr>
              <a:t>ofsted</a:t>
            </a:r>
            <a:r>
              <a:rPr lang="en-GB" sz="1200" dirty="0">
                <a:latin typeface="Bahnschrift Light SemiCondensed" panose="020B0502040204020203" pitchFamily="34" charset="0"/>
                <a:cs typeface="Shruti" panose="020B0502040204020203" pitchFamily="34" charset="0"/>
              </a:rPr>
              <a:t> inspection grading. </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We received ‘Good’ in all areas. We were informed by the Inspector on the day that this is not easy to achieve and how lovely the Nursery runs and how apparently happy all the children were.</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We all work very hard to maintain standards and we would like to thank all staff for their hard work and parents for their continued support. </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A copy of the report will be displayed on our Parent notice board. Currently the website is being updated, once complete you will be able to read the full report online. </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We would like to once again Thank you all and wish you all a Happy Easter. </a:t>
            </a:r>
          </a:p>
        </p:txBody>
      </p:sp>
      <p:pic>
        <p:nvPicPr>
          <p:cNvPr id="17" name="Picture 16" descr="Background pattern&#10;&#10;Description automatically generated">
            <a:extLst>
              <a:ext uri="{FF2B5EF4-FFF2-40B4-BE49-F238E27FC236}">
                <a16:creationId xmlns:a16="http://schemas.microsoft.com/office/drawing/2014/main" id="{0665FBBF-E230-33A7-DA38-A0F76F498A3C}"/>
              </a:ext>
            </a:extLst>
          </p:cNvPr>
          <p:cNvPicPr>
            <a:picLocks noChangeAspect="1"/>
          </p:cNvPicPr>
          <p:nvPr/>
        </p:nvPicPr>
        <p:blipFill rotWithShape="1">
          <a:blip r:embed="rId3">
            <a:extLst>
              <a:ext uri="{28A0092B-C50C-407E-A947-70E740481C1C}">
                <a14:useLocalDpi xmlns:a14="http://schemas.microsoft.com/office/drawing/2010/main" val="0"/>
              </a:ext>
            </a:extLst>
          </a:blip>
          <a:srcRect t="12031" b="55241"/>
          <a:stretch/>
        </p:blipFill>
        <p:spPr>
          <a:xfrm>
            <a:off x="0" y="-1"/>
            <a:ext cx="6858000" cy="1496341"/>
          </a:xfrm>
          <a:prstGeom prst="rect">
            <a:avLst/>
          </a:prstGeom>
        </p:spPr>
      </p:pic>
      <p:sp>
        <p:nvSpPr>
          <p:cNvPr id="11" name="Rectangle 10">
            <a:extLst>
              <a:ext uri="{FF2B5EF4-FFF2-40B4-BE49-F238E27FC236}">
                <a16:creationId xmlns:a16="http://schemas.microsoft.com/office/drawing/2014/main" id="{AF211785-29DC-130D-199B-C989DAD5D3FB}"/>
              </a:ext>
            </a:extLst>
          </p:cNvPr>
          <p:cNvSpPr/>
          <p:nvPr/>
        </p:nvSpPr>
        <p:spPr>
          <a:xfrm>
            <a:off x="446977" y="594786"/>
            <a:ext cx="6334006" cy="1077218"/>
          </a:xfrm>
          <a:prstGeom prst="rect">
            <a:avLst/>
          </a:prstGeom>
        </p:spPr>
        <p:txBody>
          <a:bodyPr wrap="square">
            <a:spAutoFit/>
          </a:bodyPr>
          <a:lstStyle/>
          <a:p>
            <a:pPr algn="ctr"/>
            <a:r>
              <a:rPr lang="en-GB" sz="3200" b="1" u="sng" dirty="0">
                <a:latin typeface="Baguet Script" panose="020B0604020202020204" pitchFamily="2" charset="0"/>
                <a:cs typeface="Shruti" panose="020B0502040204020203" pitchFamily="34" charset="0"/>
              </a:rPr>
              <a:t>The Chelsfield Preschool and Nursery Newsletter April 2023</a:t>
            </a:r>
          </a:p>
        </p:txBody>
      </p:sp>
    </p:spTree>
    <p:extLst>
      <p:ext uri="{BB962C8B-B14F-4D97-AF65-F5344CB8AC3E}">
        <p14:creationId xmlns:p14="http://schemas.microsoft.com/office/powerpoint/2010/main" val="4172409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Background pattern&#10;&#10;Description automatically generated">
            <a:extLst>
              <a:ext uri="{FF2B5EF4-FFF2-40B4-BE49-F238E27FC236}">
                <a16:creationId xmlns:a16="http://schemas.microsoft.com/office/drawing/2014/main" id="{35A707E1-21D2-BBF0-832E-2EA782A3A905}"/>
              </a:ext>
            </a:extLst>
          </p:cNvPr>
          <p:cNvPicPr>
            <a:picLocks noChangeAspect="1"/>
          </p:cNvPicPr>
          <p:nvPr/>
        </p:nvPicPr>
        <p:blipFill rotWithShape="1">
          <a:blip r:embed="rId2">
            <a:extLst>
              <a:ext uri="{28A0092B-C50C-407E-A947-70E740481C1C}">
                <a14:useLocalDpi xmlns:a14="http://schemas.microsoft.com/office/drawing/2010/main" val="0"/>
              </a:ext>
            </a:extLst>
          </a:blip>
          <a:srcRect t="12031" b="55241"/>
          <a:stretch/>
        </p:blipFill>
        <p:spPr>
          <a:xfrm>
            <a:off x="0" y="0"/>
            <a:ext cx="6858000" cy="1496341"/>
          </a:xfrm>
          <a:prstGeom prst="rect">
            <a:avLst/>
          </a:prstGeom>
        </p:spPr>
      </p:pic>
      <p:sp>
        <p:nvSpPr>
          <p:cNvPr id="3" name="Rectangle 2">
            <a:extLst>
              <a:ext uri="{FF2B5EF4-FFF2-40B4-BE49-F238E27FC236}">
                <a16:creationId xmlns:a16="http://schemas.microsoft.com/office/drawing/2014/main" id="{5C12A14C-B7AD-5563-9A6F-E38AB50A9785}"/>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A1D4594B-BC77-F297-D7D1-0513B2DC5FA9}"/>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679231BB-2BAD-CE3D-726D-4DA383450CD0}"/>
              </a:ext>
            </a:extLst>
          </p:cNvPr>
          <p:cNvSpPr/>
          <p:nvPr/>
        </p:nvSpPr>
        <p:spPr>
          <a:xfrm>
            <a:off x="188530" y="791640"/>
            <a:ext cx="6334006" cy="1077218"/>
          </a:xfrm>
          <a:prstGeom prst="rect">
            <a:avLst/>
          </a:prstGeom>
        </p:spPr>
        <p:txBody>
          <a:bodyPr wrap="square">
            <a:spAutoFit/>
          </a:bodyPr>
          <a:lstStyle/>
          <a:p>
            <a:pPr algn="ctr"/>
            <a:r>
              <a:rPr lang="en-GB" sz="3200" b="1" u="sng" dirty="0">
                <a:latin typeface="Baguet Script" panose="020B0604020202020204" pitchFamily="2" charset="0"/>
                <a:cs typeface="Shruti" panose="020B0502040204020203" pitchFamily="34" charset="0"/>
              </a:rPr>
              <a:t>The Chelsfield Preschool and Nursery Newsletter April 2023</a:t>
            </a:r>
          </a:p>
        </p:txBody>
      </p:sp>
      <p:pic>
        <p:nvPicPr>
          <p:cNvPr id="6" name="Picture 5" descr="A blue sign with white text&#10;&#10;Description automatically generated with low confidence">
            <a:extLst>
              <a:ext uri="{FF2B5EF4-FFF2-40B4-BE49-F238E27FC236}">
                <a16:creationId xmlns:a16="http://schemas.microsoft.com/office/drawing/2014/main" id="{DB202E6C-9715-66E2-6BF9-E8F10C74CB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611" y="2131946"/>
            <a:ext cx="3393203" cy="2100554"/>
          </a:xfrm>
          <a:prstGeom prst="rect">
            <a:avLst/>
          </a:prstGeom>
        </p:spPr>
      </p:pic>
      <p:sp>
        <p:nvSpPr>
          <p:cNvPr id="7" name="Rectangle 6">
            <a:extLst>
              <a:ext uri="{FF2B5EF4-FFF2-40B4-BE49-F238E27FC236}">
                <a16:creationId xmlns:a16="http://schemas.microsoft.com/office/drawing/2014/main" id="{2FD66518-6024-7F41-AB8D-D4CC27303EE8}"/>
              </a:ext>
            </a:extLst>
          </p:cNvPr>
          <p:cNvSpPr/>
          <p:nvPr/>
        </p:nvSpPr>
        <p:spPr>
          <a:xfrm>
            <a:off x="3613980" y="3373143"/>
            <a:ext cx="3244020" cy="292388"/>
          </a:xfrm>
          <a:prstGeom prst="rect">
            <a:avLst/>
          </a:prstGeom>
        </p:spPr>
        <p:txBody>
          <a:bodyPr wrap="square">
            <a:spAutoFit/>
          </a:bodyPr>
          <a:lstStyle/>
          <a:p>
            <a:endParaRPr lang="en-GB" sz="1300" dirty="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44489BCB-1BDD-08D0-D617-6A3DC2518423}"/>
              </a:ext>
            </a:extLst>
          </p:cNvPr>
          <p:cNvSpPr txBox="1"/>
          <p:nvPr/>
        </p:nvSpPr>
        <p:spPr>
          <a:xfrm>
            <a:off x="270186" y="2155902"/>
            <a:ext cx="2462854" cy="3046988"/>
          </a:xfrm>
          <a:prstGeom prst="rect">
            <a:avLst/>
          </a:prstGeom>
          <a:noFill/>
        </p:spPr>
        <p:txBody>
          <a:bodyPr wrap="square">
            <a:spAutoFit/>
          </a:bodyPr>
          <a:lstStyle/>
          <a:p>
            <a:pPr algn="ctr"/>
            <a:r>
              <a:rPr lang="en-GB" sz="1200" b="1" u="sng" dirty="0">
                <a:latin typeface="Bahnschrift Light SemiCondensed" panose="020B0502040204020203" pitchFamily="34" charset="0"/>
                <a:cs typeface="Shruti" panose="020B0502040204020203" pitchFamily="34" charset="0"/>
              </a:rPr>
              <a:t>Local Family Centres</a:t>
            </a:r>
          </a:p>
          <a:p>
            <a:endParaRPr lang="en-GB" sz="1200" b="1"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Blenheim Children and Family Centre</a:t>
            </a:r>
          </a:p>
          <a:p>
            <a:r>
              <a:rPr lang="en-GB" sz="1200" dirty="0">
                <a:latin typeface="Bahnschrift Light SemiCondensed" panose="020B0502040204020203" pitchFamily="34" charset="0"/>
                <a:cs typeface="Shruti" panose="020B0502040204020203" pitchFamily="34" charset="0"/>
              </a:rPr>
              <a:t>Email –</a:t>
            </a:r>
            <a:r>
              <a:rPr lang="en-GB" sz="1200" dirty="0">
                <a:latin typeface="Bahnschrift Light SemiCondensed" panose="020B0502040204020203" pitchFamily="34" charset="0"/>
                <a:cs typeface="Shruti" panose="020B0502040204020203" pitchFamily="34" charset="0"/>
                <a:hlinkClick r:id="rId4"/>
              </a:rPr>
              <a:t>BLENHEIMCFC@BROMLEY.GOV.UK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01689 831193</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Cotmandene Family Centre</a:t>
            </a:r>
          </a:p>
          <a:p>
            <a:r>
              <a:rPr lang="en-GB" sz="1200" dirty="0">
                <a:latin typeface="Bahnschrift Light SemiCondensed" panose="020B0502040204020203" pitchFamily="34" charset="0"/>
                <a:cs typeface="Shruti" panose="020B0502040204020203" pitchFamily="34" charset="0"/>
              </a:rPr>
              <a:t>Email – </a:t>
            </a:r>
            <a:r>
              <a:rPr lang="en-GB" sz="1200" dirty="0">
                <a:latin typeface="Bahnschrift Light SemiCondensed" panose="020B0502040204020203" pitchFamily="34" charset="0"/>
                <a:cs typeface="Shruti" panose="020B0502040204020203" pitchFamily="34" charset="0"/>
                <a:hlinkClick r:id="rId5"/>
              </a:rPr>
              <a:t>COTMANDENECFC@BROMLEY.GOV.UK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0208 300 2548</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SemiLight SemiConde" panose="020B0502040204020203" pitchFamily="34" charset="0"/>
              </a:rPr>
              <a:t>Children and Family Centres offer a range of services to meet the needs of children under five and support their families. </a:t>
            </a:r>
            <a:endParaRPr lang="en-GB" sz="1200" dirty="0">
              <a:latin typeface="Bahnschrift SemiLight SemiConde" panose="020B0502040204020203" pitchFamily="34" charset="0"/>
              <a:cs typeface="Shruti" panose="020B0502040204020203" pitchFamily="34" charset="0"/>
            </a:endParaRPr>
          </a:p>
        </p:txBody>
      </p:sp>
      <p:sp>
        <p:nvSpPr>
          <p:cNvPr id="9" name="TextBox 8">
            <a:extLst>
              <a:ext uri="{FF2B5EF4-FFF2-40B4-BE49-F238E27FC236}">
                <a16:creationId xmlns:a16="http://schemas.microsoft.com/office/drawing/2014/main" id="{9878285E-23CA-E9FE-CE5D-A6DCAB0E51DD}"/>
              </a:ext>
            </a:extLst>
          </p:cNvPr>
          <p:cNvSpPr txBox="1"/>
          <p:nvPr/>
        </p:nvSpPr>
        <p:spPr>
          <a:xfrm>
            <a:off x="354940" y="5949186"/>
            <a:ext cx="3259040" cy="3046988"/>
          </a:xfrm>
          <a:prstGeom prst="rect">
            <a:avLst/>
          </a:prstGeom>
          <a:noFill/>
        </p:spPr>
        <p:txBody>
          <a:bodyPr wrap="square" rtlCol="0">
            <a:spAutoFit/>
          </a:bodyPr>
          <a:lstStyle/>
          <a:p>
            <a:r>
              <a:rPr lang="en-GB" sz="1200" b="1" u="sng" dirty="0">
                <a:latin typeface="Bahnschrift SemiLight SemiConde" panose="020B0502040204020203" pitchFamily="34" charset="0"/>
              </a:rPr>
              <a:t>Mental Health Support</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NHS - 111</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Samaritans - 116 123</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Mind - </a:t>
            </a:r>
            <a:r>
              <a:rPr lang="en-GB" sz="1200" dirty="0">
                <a:latin typeface="Bahnschrift SemiLight SemiConde" panose="020B0502040204020203" pitchFamily="34" charset="0"/>
                <a:hlinkClick r:id="rId6"/>
              </a:rPr>
              <a:t>www.mind.org.uk</a:t>
            </a:r>
            <a:endParaRPr lang="en-GB" sz="1200" dirty="0">
              <a:latin typeface="Bahnschrift SemiLight SemiConde" panose="020B0502040204020203" pitchFamily="34" charset="0"/>
            </a:endParaRP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Self-Help Ideas</a:t>
            </a:r>
          </a:p>
          <a:p>
            <a:pPr marL="285750" indent="-285750">
              <a:buFont typeface="Wingdings" panose="05000000000000000000" pitchFamily="2" charset="2"/>
              <a:buChar char="ü"/>
            </a:pPr>
            <a:r>
              <a:rPr lang="en-GB" sz="1200" dirty="0">
                <a:latin typeface="Bahnschrift SemiLight SemiConde" panose="020B0502040204020203" pitchFamily="34" charset="0"/>
              </a:rPr>
              <a:t>Maintain a Healthy diet</a:t>
            </a:r>
          </a:p>
          <a:p>
            <a:pPr marL="285750" indent="-285750">
              <a:buFont typeface="Wingdings" panose="05000000000000000000" pitchFamily="2" charset="2"/>
              <a:buChar char="ü"/>
            </a:pPr>
            <a:r>
              <a:rPr lang="en-GB" sz="1200" dirty="0">
                <a:latin typeface="Bahnschrift SemiLight SemiConde" panose="020B0502040204020203" pitchFamily="34" charset="0"/>
              </a:rPr>
              <a:t>Exercise regularly</a:t>
            </a:r>
          </a:p>
          <a:p>
            <a:pPr marL="285750" indent="-285750">
              <a:buFont typeface="Wingdings" panose="05000000000000000000" pitchFamily="2" charset="2"/>
              <a:buChar char="ü"/>
            </a:pPr>
            <a:r>
              <a:rPr lang="en-GB" sz="1200" dirty="0">
                <a:latin typeface="Bahnschrift SemiLight SemiConde" panose="020B0502040204020203" pitchFamily="34" charset="0"/>
              </a:rPr>
              <a:t>Connect with others</a:t>
            </a:r>
          </a:p>
          <a:p>
            <a:pPr marL="285750" indent="-285750">
              <a:buFont typeface="Wingdings" panose="05000000000000000000" pitchFamily="2" charset="2"/>
              <a:buChar char="ü"/>
            </a:pPr>
            <a:r>
              <a:rPr lang="en-GB" sz="1200" dirty="0">
                <a:latin typeface="Bahnschrift SemiLight SemiConde" panose="020B0502040204020203" pitchFamily="34" charset="0"/>
              </a:rPr>
              <a:t>Set goals and challenges</a:t>
            </a:r>
          </a:p>
          <a:p>
            <a:pPr marL="285750" indent="-285750">
              <a:buFont typeface="Wingdings" panose="05000000000000000000" pitchFamily="2" charset="2"/>
              <a:buChar char="ü"/>
            </a:pPr>
            <a:r>
              <a:rPr lang="en-GB" sz="1200" dirty="0">
                <a:latin typeface="Bahnschrift SemiLight SemiConde" panose="020B0502040204020203" pitchFamily="34" charset="0"/>
              </a:rPr>
              <a:t>Take up a Hobby</a:t>
            </a:r>
          </a:p>
          <a:p>
            <a:pPr marL="285750" indent="-285750">
              <a:buFont typeface="Wingdings" panose="05000000000000000000" pitchFamily="2" charset="2"/>
              <a:buChar char="ü"/>
            </a:pPr>
            <a:r>
              <a:rPr lang="en-GB" sz="1200" dirty="0">
                <a:latin typeface="Bahnschrift SemiLight SemiConde" panose="020B0502040204020203" pitchFamily="34" charset="0"/>
              </a:rPr>
              <a:t>Volunteer in the Community</a:t>
            </a:r>
          </a:p>
          <a:p>
            <a:pPr marL="285750" indent="-285750">
              <a:buFont typeface="Wingdings" panose="05000000000000000000" pitchFamily="2" charset="2"/>
              <a:buChar char="ü"/>
            </a:pPr>
            <a:r>
              <a:rPr lang="en-GB" sz="1200" dirty="0">
                <a:latin typeface="Bahnschrift SemiLight SemiConde" panose="020B0502040204020203" pitchFamily="34" charset="0"/>
              </a:rPr>
              <a:t>Avoid unhealthy habits </a:t>
            </a:r>
          </a:p>
        </p:txBody>
      </p:sp>
      <p:sp>
        <p:nvSpPr>
          <p:cNvPr id="10" name="Rectangle 9">
            <a:extLst>
              <a:ext uri="{FF2B5EF4-FFF2-40B4-BE49-F238E27FC236}">
                <a16:creationId xmlns:a16="http://schemas.microsoft.com/office/drawing/2014/main" id="{D03A11C0-7DD1-0E09-7F42-189E169D617F}"/>
              </a:ext>
            </a:extLst>
          </p:cNvPr>
          <p:cNvSpPr/>
          <p:nvPr/>
        </p:nvSpPr>
        <p:spPr>
          <a:xfrm>
            <a:off x="2668333" y="4519996"/>
            <a:ext cx="3691464" cy="19327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1" name="TextBox 10">
            <a:extLst>
              <a:ext uri="{FF2B5EF4-FFF2-40B4-BE49-F238E27FC236}">
                <a16:creationId xmlns:a16="http://schemas.microsoft.com/office/drawing/2014/main" id="{62533FEF-5D82-29FF-8932-6F52CE551AC9}"/>
              </a:ext>
            </a:extLst>
          </p:cNvPr>
          <p:cNvSpPr txBox="1"/>
          <p:nvPr/>
        </p:nvSpPr>
        <p:spPr>
          <a:xfrm>
            <a:off x="2733040" y="4597835"/>
            <a:ext cx="3649254" cy="1938992"/>
          </a:xfrm>
          <a:prstGeom prst="rect">
            <a:avLst/>
          </a:prstGeom>
          <a:noFill/>
        </p:spPr>
        <p:txBody>
          <a:bodyPr wrap="square">
            <a:spAutoFit/>
          </a:bodyPr>
          <a:lstStyle/>
          <a:p>
            <a:r>
              <a:rPr lang="en-GB" sz="1200" dirty="0">
                <a:latin typeface="Bahnschrift SemiLight SemiConde" panose="020B0502040204020203" pitchFamily="34" charset="0"/>
              </a:rPr>
              <a:t>The Bromley Children Project and partners continue to ensure that support, activities and services are made available to the local community.</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Social media: for up-to-date information, announcements and much more please visit our social media pages.</a:t>
            </a:r>
          </a:p>
          <a:p>
            <a:r>
              <a:rPr lang="en-GB" sz="1200" dirty="0">
                <a:latin typeface="Bahnschrift SemiLight SemiConde" panose="020B0502040204020203" pitchFamily="34" charset="0"/>
              </a:rPr>
              <a:t>Facebook </a:t>
            </a:r>
            <a:r>
              <a:rPr lang="en-GB" sz="1200" dirty="0">
                <a:latin typeface="Bahnschrift SemiLight SemiConde" panose="020B0502040204020203" pitchFamily="34" charset="0"/>
                <a:hlinkClick r:id="rId7"/>
              </a:rPr>
              <a:t>The Bromley Children Project - Facebook</a:t>
            </a:r>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Instagram </a:t>
            </a:r>
            <a:r>
              <a:rPr lang="en-GB" sz="1200" dirty="0">
                <a:latin typeface="Bahnschrift SemiLight SemiConde" panose="020B0502040204020203" pitchFamily="34" charset="0"/>
                <a:hlinkClick r:id="rId8"/>
              </a:rPr>
              <a:t>The Bromley Children Project – Instagram </a:t>
            </a:r>
            <a:endParaRPr lang="en-GB" sz="1200" dirty="0">
              <a:latin typeface="Bahnschrift SemiLight SemiConde" panose="020B0502040204020203" pitchFamily="34" charset="0"/>
            </a:endParaRPr>
          </a:p>
          <a:p>
            <a:r>
              <a:rPr lang="en-GB" sz="1200" dirty="0" err="1">
                <a:latin typeface="Bahnschrift SemiLight SemiConde" panose="020B0502040204020203" pitchFamily="34" charset="0"/>
              </a:rPr>
              <a:t>Youtube</a:t>
            </a:r>
            <a:r>
              <a:rPr lang="en-GB" sz="1200" dirty="0">
                <a:latin typeface="Bahnschrift SemiLight SemiConde" panose="020B0502040204020203" pitchFamily="34" charset="0"/>
              </a:rPr>
              <a:t>  </a:t>
            </a:r>
            <a:r>
              <a:rPr lang="en-GB" sz="1200" dirty="0">
                <a:latin typeface="Bahnschrift SemiLight SemiConde" panose="020B0502040204020203" pitchFamily="34" charset="0"/>
                <a:hlinkClick r:id="rId9"/>
              </a:rPr>
              <a:t>The Bromley Children Project - Creative Kids</a:t>
            </a:r>
            <a:r>
              <a:rPr lang="en-GB" sz="1200" dirty="0">
                <a:latin typeface="Bahnschrift SemiLight SemiConde" panose="020B0502040204020203" pitchFamily="34" charset="0"/>
              </a:rPr>
              <a:t> </a:t>
            </a:r>
          </a:p>
          <a:p>
            <a:endParaRPr lang="en-GB" sz="1200" dirty="0">
              <a:latin typeface="Bahnschrift SemiLight SemiConde" panose="020B0502040204020203" pitchFamily="34" charset="0"/>
            </a:endParaRPr>
          </a:p>
        </p:txBody>
      </p:sp>
      <p:pic>
        <p:nvPicPr>
          <p:cNvPr id="12" name="Picture 11">
            <a:extLst>
              <a:ext uri="{FF2B5EF4-FFF2-40B4-BE49-F238E27FC236}">
                <a16:creationId xmlns:a16="http://schemas.microsoft.com/office/drawing/2014/main" id="{39187EBE-14FE-5D01-C46E-B1284D940892}"/>
              </a:ext>
            </a:extLst>
          </p:cNvPr>
          <p:cNvPicPr>
            <a:picLocks noChangeAspect="1"/>
          </p:cNvPicPr>
          <p:nvPr/>
        </p:nvPicPr>
        <p:blipFill rotWithShape="1">
          <a:blip r:embed="rId10"/>
          <a:srcRect r="63162"/>
          <a:stretch/>
        </p:blipFill>
        <p:spPr>
          <a:xfrm>
            <a:off x="3712007" y="6614666"/>
            <a:ext cx="1973622" cy="2781845"/>
          </a:xfrm>
          <a:prstGeom prst="rect">
            <a:avLst/>
          </a:prstGeom>
        </p:spPr>
      </p:pic>
    </p:spTree>
    <p:extLst>
      <p:ext uri="{BB962C8B-B14F-4D97-AF65-F5344CB8AC3E}">
        <p14:creationId xmlns:p14="http://schemas.microsoft.com/office/powerpoint/2010/main" val="1752388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45</TotalTime>
  <Words>701</Words>
  <Application>Microsoft Office PowerPoint</Application>
  <PresentationFormat>A4 Paper (210x297 mm)</PresentationFormat>
  <Paragraphs>78</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Arial Narrow</vt:lpstr>
      <vt:lpstr>Baguet Script</vt:lpstr>
      <vt:lpstr>Bahnschrift Light</vt:lpstr>
      <vt:lpstr>Bahnschrift Light SemiCondensed</vt:lpstr>
      <vt:lpstr>Bahnschrift SemiLight SemiConde</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2</cp:revision>
  <dcterms:created xsi:type="dcterms:W3CDTF">2023-03-29T14:06:58Z</dcterms:created>
  <dcterms:modified xsi:type="dcterms:W3CDTF">2023-04-04T15:19:43Z</dcterms:modified>
</cp:coreProperties>
</file>