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5" d="100"/>
          <a:sy n="35" d="100"/>
        </p:scale>
        <p:origin x="208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EDB0A0-8BAF-47F4-9F87-CDB99A88F941}" type="datetimeFigureOut">
              <a:rPr lang="en-GB" smtClean="0"/>
              <a:t>04/04/2023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C5DD6E-3853-436B-9836-8A9ACC1F4CFC}" type="slidenum">
              <a:rPr lang="en-GB" smtClean="0"/>
              <a:t>‹#›</a:t>
            </a:fld>
            <a:endParaRPr lang="en-GB"/>
          </a:p>
        </p:txBody>
      </p:sp>
    </p:spTree>
    <p:extLst>
      <p:ext uri="{BB962C8B-B14F-4D97-AF65-F5344CB8AC3E}">
        <p14:creationId xmlns:p14="http://schemas.microsoft.com/office/powerpoint/2010/main" val="342381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EDB0A0-8BAF-47F4-9F87-CDB99A88F941}" type="datetimeFigureOut">
              <a:rPr lang="en-GB" smtClean="0"/>
              <a:t>04/04/2023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C5DD6E-3853-436B-9836-8A9ACC1F4CFC}" type="slidenum">
              <a:rPr lang="en-GB" smtClean="0"/>
              <a:t>‹#›</a:t>
            </a:fld>
            <a:endParaRPr lang="en-GB"/>
          </a:p>
        </p:txBody>
      </p:sp>
    </p:spTree>
    <p:extLst>
      <p:ext uri="{BB962C8B-B14F-4D97-AF65-F5344CB8AC3E}">
        <p14:creationId xmlns:p14="http://schemas.microsoft.com/office/powerpoint/2010/main" val="2533348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EDB0A0-8BAF-47F4-9F87-CDB99A88F941}" type="datetimeFigureOut">
              <a:rPr lang="en-GB" smtClean="0"/>
              <a:t>04/04/2023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C5DD6E-3853-436B-9836-8A9ACC1F4CFC}" type="slidenum">
              <a:rPr lang="en-GB" smtClean="0"/>
              <a:t>‹#›</a:t>
            </a:fld>
            <a:endParaRPr lang="en-GB"/>
          </a:p>
        </p:txBody>
      </p:sp>
    </p:spTree>
    <p:extLst>
      <p:ext uri="{BB962C8B-B14F-4D97-AF65-F5344CB8AC3E}">
        <p14:creationId xmlns:p14="http://schemas.microsoft.com/office/powerpoint/2010/main" val="1177396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EDB0A0-8BAF-47F4-9F87-CDB99A88F941}" type="datetimeFigureOut">
              <a:rPr lang="en-GB" smtClean="0"/>
              <a:t>04/04/2023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C5DD6E-3853-436B-9836-8A9ACC1F4CFC}" type="slidenum">
              <a:rPr lang="en-GB" smtClean="0"/>
              <a:t>‹#›</a:t>
            </a:fld>
            <a:endParaRPr lang="en-GB"/>
          </a:p>
        </p:txBody>
      </p:sp>
    </p:spTree>
    <p:extLst>
      <p:ext uri="{BB962C8B-B14F-4D97-AF65-F5344CB8AC3E}">
        <p14:creationId xmlns:p14="http://schemas.microsoft.com/office/powerpoint/2010/main" val="2224663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EDB0A0-8BAF-47F4-9F87-CDB99A88F941}" type="datetimeFigureOut">
              <a:rPr lang="en-GB" smtClean="0"/>
              <a:t>04/04/2023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C5DD6E-3853-436B-9836-8A9ACC1F4CFC}" type="slidenum">
              <a:rPr lang="en-GB" smtClean="0"/>
              <a:t>‹#›</a:t>
            </a:fld>
            <a:endParaRPr lang="en-GB"/>
          </a:p>
        </p:txBody>
      </p:sp>
    </p:spTree>
    <p:extLst>
      <p:ext uri="{BB962C8B-B14F-4D97-AF65-F5344CB8AC3E}">
        <p14:creationId xmlns:p14="http://schemas.microsoft.com/office/powerpoint/2010/main" val="1648943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EDB0A0-8BAF-47F4-9F87-CDB99A88F941}" type="datetimeFigureOut">
              <a:rPr lang="en-GB" smtClean="0"/>
              <a:t>04/04/2023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C5DD6E-3853-436B-9836-8A9ACC1F4CFC}" type="slidenum">
              <a:rPr lang="en-GB" smtClean="0"/>
              <a:t>‹#›</a:t>
            </a:fld>
            <a:endParaRPr lang="en-GB"/>
          </a:p>
        </p:txBody>
      </p:sp>
    </p:spTree>
    <p:extLst>
      <p:ext uri="{BB962C8B-B14F-4D97-AF65-F5344CB8AC3E}">
        <p14:creationId xmlns:p14="http://schemas.microsoft.com/office/powerpoint/2010/main" val="2954855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EDB0A0-8BAF-47F4-9F87-CDB99A88F941}" type="datetimeFigureOut">
              <a:rPr lang="en-GB" smtClean="0"/>
              <a:t>04/04/2023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C5DD6E-3853-436B-9836-8A9ACC1F4CFC}" type="slidenum">
              <a:rPr lang="en-GB" smtClean="0"/>
              <a:t>‹#›</a:t>
            </a:fld>
            <a:endParaRPr lang="en-GB"/>
          </a:p>
        </p:txBody>
      </p:sp>
    </p:spTree>
    <p:extLst>
      <p:ext uri="{BB962C8B-B14F-4D97-AF65-F5344CB8AC3E}">
        <p14:creationId xmlns:p14="http://schemas.microsoft.com/office/powerpoint/2010/main" val="2627670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EDB0A0-8BAF-47F4-9F87-CDB99A88F941}" type="datetimeFigureOut">
              <a:rPr lang="en-GB" smtClean="0"/>
              <a:t>04/04/2023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C5DD6E-3853-436B-9836-8A9ACC1F4CFC}" type="slidenum">
              <a:rPr lang="en-GB" smtClean="0"/>
              <a:t>‹#›</a:t>
            </a:fld>
            <a:endParaRPr lang="en-GB"/>
          </a:p>
        </p:txBody>
      </p:sp>
    </p:spTree>
    <p:extLst>
      <p:ext uri="{BB962C8B-B14F-4D97-AF65-F5344CB8AC3E}">
        <p14:creationId xmlns:p14="http://schemas.microsoft.com/office/powerpoint/2010/main" val="2446880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EDB0A0-8BAF-47F4-9F87-CDB99A88F941}" type="datetimeFigureOut">
              <a:rPr lang="en-GB" smtClean="0"/>
              <a:t>04/04/2023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C5DD6E-3853-436B-9836-8A9ACC1F4CFC}" type="slidenum">
              <a:rPr lang="en-GB" smtClean="0"/>
              <a:t>‹#›</a:t>
            </a:fld>
            <a:endParaRPr lang="en-GB"/>
          </a:p>
        </p:txBody>
      </p:sp>
    </p:spTree>
    <p:extLst>
      <p:ext uri="{BB962C8B-B14F-4D97-AF65-F5344CB8AC3E}">
        <p14:creationId xmlns:p14="http://schemas.microsoft.com/office/powerpoint/2010/main" val="1528699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EEDB0A0-8BAF-47F4-9F87-CDB99A88F941}" type="datetimeFigureOut">
              <a:rPr lang="en-GB" smtClean="0"/>
              <a:t>04/04/2023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C5DD6E-3853-436B-9836-8A9ACC1F4CFC}" type="slidenum">
              <a:rPr lang="en-GB" smtClean="0"/>
              <a:t>‹#›</a:t>
            </a:fld>
            <a:endParaRPr lang="en-GB"/>
          </a:p>
        </p:txBody>
      </p:sp>
    </p:spTree>
    <p:extLst>
      <p:ext uri="{BB962C8B-B14F-4D97-AF65-F5344CB8AC3E}">
        <p14:creationId xmlns:p14="http://schemas.microsoft.com/office/powerpoint/2010/main" val="3973578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EEDB0A0-8BAF-47F4-9F87-CDB99A88F941}" type="datetimeFigureOut">
              <a:rPr lang="en-GB" smtClean="0"/>
              <a:t>04/04/2023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C5DD6E-3853-436B-9836-8A9ACC1F4CFC}" type="slidenum">
              <a:rPr lang="en-GB" smtClean="0"/>
              <a:t>‹#›</a:t>
            </a:fld>
            <a:endParaRPr lang="en-GB"/>
          </a:p>
        </p:txBody>
      </p:sp>
    </p:spTree>
    <p:extLst>
      <p:ext uri="{BB962C8B-B14F-4D97-AF65-F5344CB8AC3E}">
        <p14:creationId xmlns:p14="http://schemas.microsoft.com/office/powerpoint/2010/main" val="2695272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EEDB0A0-8BAF-47F4-9F87-CDB99A88F941}" type="datetimeFigureOut">
              <a:rPr lang="en-GB" smtClean="0"/>
              <a:t>04/04/2023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2C5DD6E-3853-436B-9836-8A9ACC1F4CFC}" type="slidenum">
              <a:rPr lang="en-GB" smtClean="0"/>
              <a:t>‹#›</a:t>
            </a:fld>
            <a:endParaRPr lang="en-GB"/>
          </a:p>
        </p:txBody>
      </p:sp>
    </p:spTree>
    <p:extLst>
      <p:ext uri="{BB962C8B-B14F-4D97-AF65-F5344CB8AC3E}">
        <p14:creationId xmlns:p14="http://schemas.microsoft.com/office/powerpoint/2010/main" val="1740334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elsfieldbrom@yahoo.co.u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687929D1-07ED-CB66-A479-6C60C2BA4D18}"/>
              </a:ext>
            </a:extLst>
          </p:cNvPr>
          <p:cNvPicPr>
            <a:picLocks noChangeAspect="1"/>
          </p:cNvPicPr>
          <p:nvPr/>
        </p:nvPicPr>
        <p:blipFill>
          <a:blip r:embed="rId2"/>
          <a:stretch>
            <a:fillRect/>
          </a:stretch>
        </p:blipFill>
        <p:spPr>
          <a:xfrm>
            <a:off x="8941" y="398204"/>
            <a:ext cx="6858000" cy="1906038"/>
          </a:xfrm>
          <a:prstGeom prst="rect">
            <a:avLst/>
          </a:prstGeom>
        </p:spPr>
      </p:pic>
      <p:sp>
        <p:nvSpPr>
          <p:cNvPr id="4" name="Rectangle 3">
            <a:extLst>
              <a:ext uri="{FF2B5EF4-FFF2-40B4-BE49-F238E27FC236}">
                <a16:creationId xmlns:a16="http://schemas.microsoft.com/office/drawing/2014/main" id="{42BA67EB-7EE2-0253-EF1E-A37FD4DBAD99}"/>
              </a:ext>
            </a:extLst>
          </p:cNvPr>
          <p:cNvSpPr/>
          <p:nvPr/>
        </p:nvSpPr>
        <p:spPr>
          <a:xfrm>
            <a:off x="3710695" y="7958883"/>
            <a:ext cx="2166891" cy="307777"/>
          </a:xfrm>
          <a:prstGeom prst="rect">
            <a:avLst/>
          </a:prstGeom>
        </p:spPr>
        <p:txBody>
          <a:bodyPr wrap="square">
            <a:spAutoFit/>
          </a:bodyPr>
          <a:lstStyle/>
          <a:p>
            <a:r>
              <a:rPr lang="en-GB" sz="1400" dirty="0">
                <a:latin typeface="Baguet Script" panose="00000500000000000000" pitchFamily="2" charset="0"/>
                <a:cs typeface="Shruti" panose="020B0502040204020203" pitchFamily="34" charset="0"/>
              </a:rPr>
              <a:t>Phone: 01689 853183</a:t>
            </a:r>
          </a:p>
        </p:txBody>
      </p:sp>
      <p:sp>
        <p:nvSpPr>
          <p:cNvPr id="5" name="Rectangle 4">
            <a:extLst>
              <a:ext uri="{FF2B5EF4-FFF2-40B4-BE49-F238E27FC236}">
                <a16:creationId xmlns:a16="http://schemas.microsoft.com/office/drawing/2014/main" id="{A51E9013-401D-DB51-092E-D40DC3BB527F}"/>
              </a:ext>
            </a:extLst>
          </p:cNvPr>
          <p:cNvSpPr/>
          <p:nvPr/>
        </p:nvSpPr>
        <p:spPr>
          <a:xfrm>
            <a:off x="3710695" y="8264889"/>
            <a:ext cx="2854500" cy="307777"/>
          </a:xfrm>
          <a:prstGeom prst="rect">
            <a:avLst/>
          </a:prstGeom>
        </p:spPr>
        <p:txBody>
          <a:bodyPr wrap="none">
            <a:spAutoFit/>
          </a:bodyPr>
          <a:lstStyle/>
          <a:p>
            <a:pPr algn="ctr"/>
            <a:r>
              <a:rPr lang="en-GB" sz="1400" dirty="0">
                <a:latin typeface="Baguet Script" panose="00000500000000000000" pitchFamily="2" charset="0"/>
                <a:cs typeface="Shruti" panose="020B0502040204020203" pitchFamily="34" charset="0"/>
              </a:rPr>
              <a:t>Email: </a:t>
            </a:r>
            <a:r>
              <a:rPr lang="en-GB" sz="1400" dirty="0">
                <a:latin typeface="Baguet Script" panose="00000500000000000000" pitchFamily="2" charset="0"/>
                <a:cs typeface="Shruti" panose="020B0502040204020203" pitchFamily="34" charset="0"/>
                <a:hlinkClick r:id="rId3">
                  <a:extLst>
                    <a:ext uri="{A12FA001-AC4F-418D-AE19-62706E023703}">
                      <ahyp:hlinkClr xmlns:ahyp="http://schemas.microsoft.com/office/drawing/2018/hyperlinkcolor" val="tx"/>
                    </a:ext>
                  </a:extLst>
                </a:hlinkClick>
              </a:rPr>
              <a:t>chelsfieldbrom@yahoo.co.uk</a:t>
            </a:r>
            <a:endParaRPr lang="en-GB" sz="1400" dirty="0">
              <a:latin typeface="Baguet Script" panose="00000500000000000000" pitchFamily="2" charset="0"/>
              <a:cs typeface="Shruti" panose="020B0502040204020203" pitchFamily="34" charset="0"/>
            </a:endParaRPr>
          </a:p>
        </p:txBody>
      </p:sp>
      <p:sp>
        <p:nvSpPr>
          <p:cNvPr id="6" name="Rectangle 5">
            <a:extLst>
              <a:ext uri="{FF2B5EF4-FFF2-40B4-BE49-F238E27FC236}">
                <a16:creationId xmlns:a16="http://schemas.microsoft.com/office/drawing/2014/main" id="{73CFBF80-98A9-E6AF-5E40-28C8955CB70D}"/>
              </a:ext>
            </a:extLst>
          </p:cNvPr>
          <p:cNvSpPr/>
          <p:nvPr/>
        </p:nvSpPr>
        <p:spPr>
          <a:xfrm>
            <a:off x="3613980" y="2384722"/>
            <a:ext cx="3168460" cy="1200329"/>
          </a:xfrm>
          <a:prstGeom prst="rect">
            <a:avLst/>
          </a:prstGeom>
        </p:spPr>
        <p:txBody>
          <a:bodyPr wrap="square">
            <a:spAutoFit/>
          </a:bodyPr>
          <a:lstStyle/>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p:txBody>
      </p:sp>
      <p:sp>
        <p:nvSpPr>
          <p:cNvPr id="7" name="TextBox 6">
            <a:extLst>
              <a:ext uri="{FF2B5EF4-FFF2-40B4-BE49-F238E27FC236}">
                <a16:creationId xmlns:a16="http://schemas.microsoft.com/office/drawing/2014/main" id="{17CA6719-5179-AD1F-E64C-BCB5512E4A1E}"/>
              </a:ext>
            </a:extLst>
          </p:cNvPr>
          <p:cNvSpPr txBox="1"/>
          <p:nvPr/>
        </p:nvSpPr>
        <p:spPr>
          <a:xfrm>
            <a:off x="186440" y="2384722"/>
            <a:ext cx="3131332" cy="3308598"/>
          </a:xfrm>
          <a:prstGeom prst="rect">
            <a:avLst/>
          </a:prstGeom>
          <a:noFill/>
        </p:spPr>
        <p:txBody>
          <a:bodyPr wrap="square" rtlCol="0">
            <a:spAutoFit/>
          </a:bodyPr>
          <a:lstStyle/>
          <a:p>
            <a:r>
              <a:rPr lang="en-GB" sz="1100" b="1" u="sng" dirty="0">
                <a:latin typeface="Bahnschrift Light SemiCondensed" panose="020B0502040204020203" pitchFamily="34" charset="0"/>
                <a:cs typeface="Shruti" panose="020B0502040204020203" pitchFamily="34" charset="0"/>
              </a:rPr>
              <a:t>March themes and Celebrations</a:t>
            </a:r>
          </a:p>
          <a:p>
            <a:r>
              <a:rPr lang="en-GB" sz="1100" dirty="0">
                <a:latin typeface="Bahnschrift Light SemiCondensed" panose="020B0502040204020203" pitchFamily="34" charset="0"/>
                <a:cs typeface="Shruti" panose="020B0502040204020203" pitchFamily="34" charset="0"/>
              </a:rPr>
              <a:t>‘Our environment’ - this month the children will be talking about recycling at home, what we recycle and why. We will look at materials, weather, erosion and habitats. March is a busy month for celebrations. We are celebrating St David's Day, World Book Day, Holi, St Patricks Day, Mothers Day and Ramadan. </a:t>
            </a:r>
          </a:p>
          <a:p>
            <a:r>
              <a:rPr lang="en-GB" sz="1100" dirty="0">
                <a:latin typeface="Bahnschrift Light SemiCondensed" panose="020B0502040204020203" pitchFamily="34" charset="0"/>
                <a:cs typeface="Shruti" panose="020B0502040204020203" pitchFamily="34" charset="0"/>
              </a:rPr>
              <a:t>If you would like to share your family celebration please talk to a member of the team. </a:t>
            </a:r>
          </a:p>
          <a:p>
            <a:endParaRPr lang="en-GB" sz="1100" dirty="0">
              <a:latin typeface="Bahnschrift Light SemiCondensed" panose="020B0502040204020203" pitchFamily="34" charset="0"/>
              <a:cs typeface="Shruti" panose="020B0502040204020203" pitchFamily="34" charset="0"/>
            </a:endParaRPr>
          </a:p>
          <a:p>
            <a:r>
              <a:rPr lang="en-GB" sz="1100" b="1" u="sng" dirty="0">
                <a:latin typeface="Bahnschrift Light SemiCondensed" panose="020B0502040204020203" pitchFamily="34" charset="0"/>
                <a:cs typeface="Shruti" panose="020B0502040204020203" pitchFamily="34" charset="0"/>
              </a:rPr>
              <a:t>Term Dates</a:t>
            </a:r>
          </a:p>
          <a:p>
            <a:r>
              <a:rPr lang="en-GB" sz="1100" dirty="0">
                <a:latin typeface="Bahnschrift Light SemiCondensed" panose="020B0502040204020203" pitchFamily="34" charset="0"/>
                <a:cs typeface="Shruti" panose="020B0502040204020203" pitchFamily="34" charset="0"/>
              </a:rPr>
              <a:t>New Term -  Mon 20</a:t>
            </a:r>
            <a:r>
              <a:rPr lang="en-GB" sz="1100" baseline="30000" dirty="0">
                <a:latin typeface="Bahnschrift Light SemiCondensed" panose="020B0502040204020203" pitchFamily="34" charset="0"/>
                <a:cs typeface="Shruti" panose="020B0502040204020203" pitchFamily="34" charset="0"/>
              </a:rPr>
              <a:t>th</a:t>
            </a:r>
            <a:r>
              <a:rPr lang="en-GB" sz="1100" dirty="0">
                <a:latin typeface="Bahnschrift Light SemiCondensed" panose="020B0502040204020203" pitchFamily="34" charset="0"/>
                <a:cs typeface="Shruti" panose="020B0502040204020203" pitchFamily="34" charset="0"/>
              </a:rPr>
              <a:t> Feb to Fri 31</a:t>
            </a:r>
            <a:r>
              <a:rPr lang="en-GB" sz="1100" baseline="30000" dirty="0">
                <a:latin typeface="Bahnschrift Light SemiCondensed" panose="020B0502040204020203" pitchFamily="34" charset="0"/>
                <a:cs typeface="Shruti" panose="020B0502040204020203" pitchFamily="34" charset="0"/>
              </a:rPr>
              <a:t>st</a:t>
            </a:r>
            <a:r>
              <a:rPr lang="en-GB" sz="1100" dirty="0">
                <a:latin typeface="Bahnschrift Light SemiCondensed" panose="020B0502040204020203" pitchFamily="34" charset="0"/>
                <a:cs typeface="Shruti" panose="020B0502040204020203" pitchFamily="34" charset="0"/>
              </a:rPr>
              <a:t> March</a:t>
            </a:r>
          </a:p>
          <a:p>
            <a:r>
              <a:rPr lang="en-GB" sz="1100" dirty="0">
                <a:latin typeface="Bahnschrift Light SemiCondensed" panose="020B0502040204020203" pitchFamily="34" charset="0"/>
                <a:cs typeface="Shruti" panose="020B0502040204020203" pitchFamily="34" charset="0"/>
              </a:rPr>
              <a:t>Good Friday 7</a:t>
            </a:r>
            <a:r>
              <a:rPr lang="en-GB" sz="1100" baseline="30000" dirty="0">
                <a:latin typeface="Bahnschrift Light SemiCondensed" panose="020B0502040204020203" pitchFamily="34" charset="0"/>
                <a:cs typeface="Shruti" panose="020B0502040204020203" pitchFamily="34" charset="0"/>
              </a:rPr>
              <a:t>th</a:t>
            </a:r>
            <a:r>
              <a:rPr lang="en-GB" sz="1100" dirty="0">
                <a:latin typeface="Bahnschrift Light SemiCondensed" panose="020B0502040204020203" pitchFamily="34" charset="0"/>
                <a:cs typeface="Shruti" panose="020B0502040204020203" pitchFamily="34" charset="0"/>
              </a:rPr>
              <a:t> April / Easter Monday 10</a:t>
            </a:r>
            <a:r>
              <a:rPr lang="en-GB" sz="1100" baseline="30000" dirty="0">
                <a:latin typeface="Bahnschrift Light SemiCondensed" panose="020B0502040204020203" pitchFamily="34" charset="0"/>
                <a:cs typeface="Shruti" panose="020B0502040204020203" pitchFamily="34" charset="0"/>
              </a:rPr>
              <a:t>th</a:t>
            </a:r>
            <a:r>
              <a:rPr lang="en-GB" sz="1100" dirty="0">
                <a:latin typeface="Bahnschrift Light SemiCondensed" panose="020B0502040204020203" pitchFamily="34" charset="0"/>
                <a:cs typeface="Shruti" panose="020B0502040204020203" pitchFamily="34" charset="0"/>
              </a:rPr>
              <a:t> </a:t>
            </a:r>
          </a:p>
          <a:p>
            <a:r>
              <a:rPr lang="en-GB" sz="1100" dirty="0">
                <a:latin typeface="Bahnschrift Light SemiCondensed" panose="020B0502040204020203" pitchFamily="34" charset="0"/>
                <a:cs typeface="Shruti" panose="020B0502040204020203" pitchFamily="34" charset="0"/>
              </a:rPr>
              <a:t>Please be aware the Nursery will be closed to all children on these bank holiday dates.</a:t>
            </a:r>
          </a:p>
          <a:p>
            <a:r>
              <a:rPr lang="en-GB" sz="1100" dirty="0">
                <a:latin typeface="Bahnschrift Light SemiCondensed" panose="020B0502040204020203" pitchFamily="34" charset="0"/>
                <a:cs typeface="Shruti" panose="020B0502040204020203" pitchFamily="34" charset="0"/>
              </a:rPr>
              <a:t>New Term starts Mon 17</a:t>
            </a:r>
            <a:r>
              <a:rPr lang="en-GB" sz="1100" baseline="30000" dirty="0">
                <a:latin typeface="Bahnschrift Light SemiCondensed" panose="020B0502040204020203" pitchFamily="34" charset="0"/>
                <a:cs typeface="Shruti" panose="020B0502040204020203" pitchFamily="34" charset="0"/>
              </a:rPr>
              <a:t>th</a:t>
            </a:r>
            <a:r>
              <a:rPr lang="en-GB" sz="1100" dirty="0">
                <a:latin typeface="Bahnschrift Light SemiCondensed" panose="020B0502040204020203" pitchFamily="34" charset="0"/>
                <a:cs typeface="Shruti" panose="020B0502040204020203" pitchFamily="34" charset="0"/>
              </a:rPr>
              <a:t> – Fri 26</a:t>
            </a:r>
            <a:r>
              <a:rPr lang="en-GB" sz="1100" baseline="30000" dirty="0">
                <a:latin typeface="Bahnschrift Light SemiCondensed" panose="020B0502040204020203" pitchFamily="34" charset="0"/>
                <a:cs typeface="Shruti" panose="020B0502040204020203" pitchFamily="34" charset="0"/>
              </a:rPr>
              <a:t>th</a:t>
            </a:r>
            <a:r>
              <a:rPr lang="en-GB" sz="1100" dirty="0">
                <a:latin typeface="Bahnschrift Light SemiCondensed" panose="020B0502040204020203" pitchFamily="34" charset="0"/>
                <a:cs typeface="Shruti" panose="020B0502040204020203" pitchFamily="34" charset="0"/>
              </a:rPr>
              <a:t> May </a:t>
            </a:r>
          </a:p>
          <a:p>
            <a:r>
              <a:rPr lang="en-GB" sz="1100" dirty="0">
                <a:latin typeface="Bahnschrift Light SemiCondensed" panose="020B0502040204020203" pitchFamily="34" charset="0"/>
                <a:cs typeface="Shruti" panose="020B0502040204020203" pitchFamily="34" charset="0"/>
              </a:rPr>
              <a:t>May Bank Holiday 1/5/23</a:t>
            </a:r>
          </a:p>
          <a:p>
            <a:endParaRPr lang="en-GB" sz="1100"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p:txBody>
      </p:sp>
      <p:sp>
        <p:nvSpPr>
          <p:cNvPr id="8" name="Rectangle 7">
            <a:extLst>
              <a:ext uri="{FF2B5EF4-FFF2-40B4-BE49-F238E27FC236}">
                <a16:creationId xmlns:a16="http://schemas.microsoft.com/office/drawing/2014/main" id="{E1047E8C-4A79-C304-34A5-EA95D4E3C5B0}"/>
              </a:ext>
            </a:extLst>
          </p:cNvPr>
          <p:cNvSpPr/>
          <p:nvPr/>
        </p:nvSpPr>
        <p:spPr>
          <a:xfrm>
            <a:off x="3613980" y="3373143"/>
            <a:ext cx="3244020" cy="292388"/>
          </a:xfrm>
          <a:prstGeom prst="rect">
            <a:avLst/>
          </a:prstGeom>
        </p:spPr>
        <p:txBody>
          <a:bodyPr wrap="square">
            <a:spAutoFit/>
          </a:bodyPr>
          <a:lstStyle/>
          <a:p>
            <a:endParaRPr lang="en-GB" sz="1300" dirty="0">
              <a:latin typeface="Arial Narrow" panose="020B0606020202030204" pitchFamily="34" charset="0"/>
              <a:cs typeface="Shruti" panose="020B0502040204020203" pitchFamily="34" charset="0"/>
            </a:endParaRPr>
          </a:p>
        </p:txBody>
      </p:sp>
      <p:cxnSp>
        <p:nvCxnSpPr>
          <p:cNvPr id="9" name="Straight Connector 8">
            <a:extLst>
              <a:ext uri="{FF2B5EF4-FFF2-40B4-BE49-F238E27FC236}">
                <a16:creationId xmlns:a16="http://schemas.microsoft.com/office/drawing/2014/main" id="{4F12DB7F-B61D-7ECD-6A5E-F0415CFCC783}"/>
              </a:ext>
            </a:extLst>
          </p:cNvPr>
          <p:cNvCxnSpPr>
            <a:cxnSpLocks/>
          </p:cNvCxnSpPr>
          <p:nvPr/>
        </p:nvCxnSpPr>
        <p:spPr>
          <a:xfrm>
            <a:off x="3538420" y="1879986"/>
            <a:ext cx="0" cy="7253128"/>
          </a:xfrm>
          <a:prstGeom prst="line">
            <a:avLst/>
          </a:prstGeom>
        </p:spPr>
        <p:style>
          <a:lnRef idx="1">
            <a:schemeClr val="dk1"/>
          </a:lnRef>
          <a:fillRef idx="0">
            <a:schemeClr val="dk1"/>
          </a:fillRef>
          <a:effectRef idx="0">
            <a:schemeClr val="dk1"/>
          </a:effectRef>
          <a:fontRef idx="minor">
            <a:schemeClr val="tx1"/>
          </a:fontRef>
        </p:style>
      </p:cxnSp>
      <p:sp>
        <p:nvSpPr>
          <p:cNvPr id="10" name="Rectangle 9">
            <a:extLst>
              <a:ext uri="{FF2B5EF4-FFF2-40B4-BE49-F238E27FC236}">
                <a16:creationId xmlns:a16="http://schemas.microsoft.com/office/drawing/2014/main" id="{7FAB1754-F6B2-3D68-69F0-6F3E6E56F319}"/>
              </a:ext>
            </a:extLst>
          </p:cNvPr>
          <p:cNvSpPr/>
          <p:nvPr/>
        </p:nvSpPr>
        <p:spPr>
          <a:xfrm>
            <a:off x="270938" y="61877"/>
            <a:ext cx="6334006" cy="1077218"/>
          </a:xfrm>
          <a:prstGeom prst="rect">
            <a:avLst/>
          </a:prstGeom>
        </p:spPr>
        <p:txBody>
          <a:bodyPr wrap="square">
            <a:spAutoFit/>
          </a:bodyPr>
          <a:lstStyle/>
          <a:p>
            <a:pPr algn="ctr"/>
            <a:r>
              <a:rPr lang="en-GB" sz="3200" b="1" u="sng" dirty="0">
                <a:latin typeface="Baguet Script" panose="020B0604020202020204" pitchFamily="2" charset="0"/>
                <a:cs typeface="Shruti" panose="020B0502040204020203" pitchFamily="34" charset="0"/>
              </a:rPr>
              <a:t>The Chelsfield Preschool and Nursery Newsletter March 2023</a:t>
            </a:r>
          </a:p>
        </p:txBody>
      </p:sp>
      <p:sp>
        <p:nvSpPr>
          <p:cNvPr id="11" name="TextBox 10">
            <a:extLst>
              <a:ext uri="{FF2B5EF4-FFF2-40B4-BE49-F238E27FC236}">
                <a16:creationId xmlns:a16="http://schemas.microsoft.com/office/drawing/2014/main" id="{3F86FEFE-1816-569A-BA51-634A6CA2C481}"/>
              </a:ext>
            </a:extLst>
          </p:cNvPr>
          <p:cNvSpPr txBox="1"/>
          <p:nvPr/>
        </p:nvSpPr>
        <p:spPr>
          <a:xfrm>
            <a:off x="3684881" y="2434579"/>
            <a:ext cx="3035600" cy="5001369"/>
          </a:xfrm>
          <a:prstGeom prst="rect">
            <a:avLst/>
          </a:prstGeom>
          <a:noFill/>
        </p:spPr>
        <p:txBody>
          <a:bodyPr wrap="square">
            <a:spAutoFit/>
          </a:bodyPr>
          <a:lstStyle/>
          <a:p>
            <a:r>
              <a:rPr lang="en-GB" sz="1100" b="1" u="sng" dirty="0">
                <a:latin typeface="Bahnschrift Light SemiCondensed" panose="020B0502040204020203" pitchFamily="34" charset="0"/>
                <a:cs typeface="Shruti" panose="020B0502040204020203" pitchFamily="34" charset="0"/>
              </a:rPr>
              <a:t>Gentle Reminders </a:t>
            </a:r>
          </a:p>
          <a:p>
            <a:endParaRPr lang="en-GB" sz="1100" b="1" u="sng" dirty="0">
              <a:latin typeface="Bahnschrift Light SemiCondensed" panose="020B0502040204020203" pitchFamily="34" charset="0"/>
              <a:cs typeface="Shruti" panose="020B0502040204020203" pitchFamily="34" charset="0"/>
            </a:endParaRPr>
          </a:p>
          <a:p>
            <a:r>
              <a:rPr lang="en-GB" sz="1100" b="1" dirty="0">
                <a:latin typeface="Bahnschrift Light SemiCondensed" panose="020B0502040204020203" pitchFamily="34" charset="0"/>
                <a:cs typeface="Shruti" panose="020B0502040204020203" pitchFamily="34" charset="0"/>
              </a:rPr>
              <a:t>Parking – </a:t>
            </a:r>
            <a:r>
              <a:rPr lang="en-GB" sz="1100" dirty="0">
                <a:latin typeface="Bahnschrift Light SemiCondensed" panose="020B0502040204020203" pitchFamily="34" charset="0"/>
                <a:cs typeface="Shruti" panose="020B0502040204020203" pitchFamily="34" charset="0"/>
              </a:rPr>
              <a:t>If you are using the carpark before 9am please ensure you park inline with the other vehicles, leaving the stairway clear and allowing other vehicles to enter and park.</a:t>
            </a:r>
          </a:p>
          <a:p>
            <a:r>
              <a:rPr lang="en-GB" sz="1100" b="1" dirty="0">
                <a:latin typeface="Bahnschrift Light SemiCondensed" panose="020B0502040204020203" pitchFamily="34" charset="0"/>
                <a:cs typeface="Shruti" panose="020B0502040204020203" pitchFamily="34" charset="0"/>
              </a:rPr>
              <a:t>Breakfast Club </a:t>
            </a:r>
            <a:r>
              <a:rPr lang="en-GB" sz="1100" dirty="0">
                <a:latin typeface="Bahnschrift Light SemiCondensed" panose="020B0502040204020203" pitchFamily="34" charset="0"/>
                <a:cs typeface="Shruti" panose="020B0502040204020203" pitchFamily="34" charset="0"/>
              </a:rPr>
              <a:t>– Breakfast is served from 8:00– 8:30. Latest time to arrive is 8:25 to ensure the children are served breakfast. If children arrive after this time the next meal available will be snack at 10am. </a:t>
            </a:r>
          </a:p>
          <a:p>
            <a:r>
              <a:rPr lang="en-GB" sz="1100" b="1" dirty="0">
                <a:latin typeface="Bahnschrift Light SemiCondensed" panose="020B0502040204020203" pitchFamily="34" charset="0"/>
                <a:cs typeface="Shruti" panose="020B0502040204020203" pitchFamily="34" charset="0"/>
              </a:rPr>
              <a:t>Arrival</a:t>
            </a:r>
            <a:r>
              <a:rPr lang="en-GB" sz="1100" dirty="0">
                <a:latin typeface="Bahnschrift Light SemiCondensed" panose="020B0502040204020203" pitchFamily="34" charset="0"/>
                <a:cs typeface="Shruti" panose="020B0502040204020203" pitchFamily="34" charset="0"/>
              </a:rPr>
              <a:t> – Punctuality is an important part of our daily routine, unfortunately when children arrive at different times it can be disruptive to all. Please therefore ensure children all attend at the correct times. If you are coming after 9:10 please do not ring the bell, wait behind the pre-schoolers who are queuing, the door will open at 9:15am. </a:t>
            </a:r>
          </a:p>
          <a:p>
            <a:r>
              <a:rPr lang="en-GB" sz="1100" b="1" dirty="0">
                <a:latin typeface="Bahnschrift Light SemiCondensed" panose="020B0502040204020203" pitchFamily="34" charset="0"/>
                <a:cs typeface="Shruti" panose="020B0502040204020203" pitchFamily="34" charset="0"/>
              </a:rPr>
              <a:t>Absences</a:t>
            </a:r>
            <a:r>
              <a:rPr lang="en-GB" sz="1100" dirty="0">
                <a:latin typeface="Bahnschrift Light SemiCondensed" panose="020B0502040204020203" pitchFamily="34" charset="0"/>
                <a:cs typeface="Shruti" panose="020B0502040204020203" pitchFamily="34" charset="0"/>
              </a:rPr>
              <a:t> – If your child is absent from the setting you will incur all daily fees including lunch. Sadly going forward we will be unable to swap days due to increasing numbers. If plenty of notice is given we will do our best to accommodate. </a:t>
            </a:r>
          </a:p>
          <a:p>
            <a:endParaRPr lang="en-GB" sz="1100" dirty="0">
              <a:latin typeface="Bahnschrift Light SemiCondensed" panose="020B0502040204020203" pitchFamily="34" charset="0"/>
              <a:cs typeface="Shruti" panose="020B0502040204020203" pitchFamily="34" charset="0"/>
            </a:endParaRPr>
          </a:p>
          <a:p>
            <a:r>
              <a:rPr lang="en-GB" sz="1100" dirty="0">
                <a:latin typeface="Bahnschrift Light SemiCondensed" panose="020B0502040204020203" pitchFamily="34" charset="0"/>
                <a:cs typeface="Shruti" panose="020B0502040204020203" pitchFamily="34" charset="0"/>
              </a:rPr>
              <a:t>Please can all parents check their children's bag and remove any snacks. We have many children with food intolerances and allergens. Please understand this can be fatal for some children. </a:t>
            </a:r>
          </a:p>
          <a:p>
            <a:endParaRPr lang="en-GB" sz="1100" dirty="0">
              <a:latin typeface="Bahnschrift Light SemiCondensed" panose="020B0502040204020203" pitchFamily="34" charset="0"/>
              <a:cs typeface="Shruti" panose="020B0502040204020203" pitchFamily="34" charset="0"/>
            </a:endParaRPr>
          </a:p>
        </p:txBody>
      </p:sp>
      <p:sp>
        <p:nvSpPr>
          <p:cNvPr id="15" name="TextBox 14">
            <a:extLst>
              <a:ext uri="{FF2B5EF4-FFF2-40B4-BE49-F238E27FC236}">
                <a16:creationId xmlns:a16="http://schemas.microsoft.com/office/drawing/2014/main" id="{F427D229-380A-FEFE-F269-EEB04859193F}"/>
              </a:ext>
            </a:extLst>
          </p:cNvPr>
          <p:cNvSpPr txBox="1"/>
          <p:nvPr/>
        </p:nvSpPr>
        <p:spPr>
          <a:xfrm>
            <a:off x="186440" y="5279457"/>
            <a:ext cx="2641599" cy="3139321"/>
          </a:xfrm>
          <a:prstGeom prst="rect">
            <a:avLst/>
          </a:prstGeom>
          <a:noFill/>
        </p:spPr>
        <p:txBody>
          <a:bodyPr wrap="square">
            <a:spAutoFit/>
          </a:bodyPr>
          <a:lstStyle/>
          <a:p>
            <a:r>
              <a:rPr lang="en-GB" sz="1100" b="1" u="sng" dirty="0">
                <a:latin typeface="Bahnschrift Light SemiCondensed" panose="020B0502040204020203" pitchFamily="34" charset="0"/>
                <a:cs typeface="Shruti" panose="020B0502040204020203" pitchFamily="34" charset="0"/>
              </a:rPr>
              <a:t>Welcome </a:t>
            </a:r>
          </a:p>
          <a:p>
            <a:endParaRPr lang="en-GB" sz="1100" b="1" u="sng" dirty="0">
              <a:latin typeface="Bahnschrift Light SemiCondensed" panose="020B0502040204020203" pitchFamily="34" charset="0"/>
              <a:cs typeface="Shruti" panose="020B0502040204020203" pitchFamily="34" charset="0"/>
            </a:endParaRPr>
          </a:p>
          <a:p>
            <a:r>
              <a:rPr lang="en-GB" sz="1100" dirty="0">
                <a:latin typeface="Bahnschrift Light SemiCondensed" panose="020B0502040204020203" pitchFamily="34" charset="0"/>
                <a:cs typeface="Shruti" panose="020B0502040204020203" pitchFamily="34" charset="0"/>
              </a:rPr>
              <a:t>We would like to welcome Carol who has now joined the team. She is a level 2 qualified practitioner with many years experience and we are lucky she has joined the nursery to support us on a daily basis. </a:t>
            </a:r>
          </a:p>
          <a:p>
            <a:endParaRPr lang="en-GB" sz="1100" dirty="0">
              <a:latin typeface="Bahnschrift Light SemiCondensed" panose="020B0502040204020203" pitchFamily="34" charset="0"/>
              <a:cs typeface="Shruti" panose="020B0502040204020203" pitchFamily="34" charset="0"/>
            </a:endParaRPr>
          </a:p>
          <a:p>
            <a:r>
              <a:rPr lang="en-GB" sz="1100" dirty="0">
                <a:latin typeface="Bahnschrift Light SemiCondensed" panose="020B0502040204020203" pitchFamily="34" charset="0"/>
                <a:cs typeface="Shruti" panose="020B0502040204020203" pitchFamily="34" charset="0"/>
              </a:rPr>
              <a:t>This month we will be sending out </a:t>
            </a:r>
            <a:r>
              <a:rPr lang="en-GB" sz="1100">
                <a:latin typeface="Bahnschrift Light SemiCondensed" panose="020B0502040204020203" pitchFamily="34" charset="0"/>
                <a:cs typeface="Shruti" panose="020B0502040204020203" pitchFamily="34" charset="0"/>
              </a:rPr>
              <a:t>a parent’s Questionnaire. </a:t>
            </a:r>
            <a:r>
              <a:rPr lang="en-GB" sz="1100" dirty="0">
                <a:latin typeface="Bahnschrift Light SemiCondensed" panose="020B0502040204020203" pitchFamily="34" charset="0"/>
                <a:cs typeface="Shruti" panose="020B0502040204020203" pitchFamily="34" charset="0"/>
              </a:rPr>
              <a:t>We welcome your feedback as this enables us to make changes and improve our service to yourselves and the care and development to all children that attend the preschool/Nursery. </a:t>
            </a:r>
          </a:p>
          <a:p>
            <a:endParaRPr lang="en-GB" sz="1100" dirty="0">
              <a:latin typeface="Bahnschrift Light SemiCondensed" panose="020B0502040204020203" pitchFamily="34" charset="0"/>
              <a:cs typeface="Shruti" panose="020B0502040204020203" pitchFamily="34" charset="0"/>
            </a:endParaRPr>
          </a:p>
          <a:p>
            <a:r>
              <a:rPr lang="en-GB" sz="1100" dirty="0">
                <a:latin typeface="Bahnschrift Light SemiCondensed" panose="020B0502040204020203" pitchFamily="34" charset="0"/>
                <a:cs typeface="Shruti" panose="020B0502040204020203" pitchFamily="34" charset="0"/>
              </a:rPr>
              <a:t>We would like to take this opportunity to wish everyone a Happy Easter as our next newsletter will be after the Easter break. </a:t>
            </a:r>
          </a:p>
        </p:txBody>
      </p:sp>
    </p:spTree>
    <p:extLst>
      <p:ext uri="{BB962C8B-B14F-4D97-AF65-F5344CB8AC3E}">
        <p14:creationId xmlns:p14="http://schemas.microsoft.com/office/powerpoint/2010/main" val="1104860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E3ED7F09-8B48-A01D-520B-549EC7D38841}"/>
              </a:ext>
            </a:extLst>
          </p:cNvPr>
          <p:cNvPicPr>
            <a:picLocks noChangeAspect="1"/>
          </p:cNvPicPr>
          <p:nvPr/>
        </p:nvPicPr>
        <p:blipFill rotWithShape="1">
          <a:blip r:embed="rId2"/>
          <a:srcRect l="27593" t="8519" r="29444" b="7860"/>
          <a:stretch/>
        </p:blipFill>
        <p:spPr>
          <a:xfrm>
            <a:off x="0" y="0"/>
            <a:ext cx="6858000" cy="9906000"/>
          </a:xfrm>
          <a:prstGeom prst="rect">
            <a:avLst/>
          </a:prstGeom>
        </p:spPr>
      </p:pic>
    </p:spTree>
    <p:extLst>
      <p:ext uri="{BB962C8B-B14F-4D97-AF65-F5344CB8AC3E}">
        <p14:creationId xmlns:p14="http://schemas.microsoft.com/office/powerpoint/2010/main" val="6694003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74</TotalTime>
  <Words>489</Words>
  <Application>Microsoft Office PowerPoint</Application>
  <PresentationFormat>A4 Paper (210x297 mm)</PresentationFormat>
  <Paragraphs>32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Arial Narrow</vt:lpstr>
      <vt:lpstr>Baguet Script</vt:lpstr>
      <vt:lpstr>Bahnschrift Light SemiCondensed</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Carter</dc:creator>
  <cp:lastModifiedBy>Gary Carter</cp:lastModifiedBy>
  <cp:revision>2</cp:revision>
  <cp:lastPrinted>2023-03-01T17:00:00Z</cp:lastPrinted>
  <dcterms:created xsi:type="dcterms:W3CDTF">2023-03-01T15:47:43Z</dcterms:created>
  <dcterms:modified xsi:type="dcterms:W3CDTF">2023-04-04T15:18:58Z</dcterms:modified>
</cp:coreProperties>
</file>