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073B0-C214-49F4-B346-49E6C696D615}" v="8" dt="2023-05-03T10:13:45.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2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E8779-D937-4513-B650-69B81919CCF7}"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192723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E8779-D937-4513-B650-69B81919CCF7}"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42552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E8779-D937-4513-B650-69B81919CCF7}"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1486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E8779-D937-4513-B650-69B81919CCF7}"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41853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E8779-D937-4513-B650-69B81919CCF7}"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68527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E8779-D937-4513-B650-69B81919CCF7}"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33768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E8779-D937-4513-B650-69B81919CCF7}"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264562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AE8779-D937-4513-B650-69B81919CCF7}"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187036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E8779-D937-4513-B650-69B81919CCF7}"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282880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8AE8779-D937-4513-B650-69B81919CCF7}"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93589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8AE8779-D937-4513-B650-69B81919CCF7}"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28D7A-AE89-411D-9602-1C7FD3759541}" type="slidenum">
              <a:rPr lang="en-GB" smtClean="0"/>
              <a:t>‹#›</a:t>
            </a:fld>
            <a:endParaRPr lang="en-GB"/>
          </a:p>
        </p:txBody>
      </p:sp>
    </p:spTree>
    <p:extLst>
      <p:ext uri="{BB962C8B-B14F-4D97-AF65-F5344CB8AC3E}">
        <p14:creationId xmlns:p14="http://schemas.microsoft.com/office/powerpoint/2010/main" val="381009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8AE8779-D937-4513-B650-69B81919CCF7}" type="datetimeFigureOut">
              <a:rPr lang="en-GB" smtClean="0"/>
              <a:t>03/05/2023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528D7A-AE89-411D-9602-1C7FD3759541}" type="slidenum">
              <a:rPr lang="en-GB" smtClean="0"/>
              <a:t>‹#›</a:t>
            </a:fld>
            <a:endParaRPr lang="en-GB"/>
          </a:p>
        </p:txBody>
      </p:sp>
    </p:spTree>
    <p:extLst>
      <p:ext uri="{BB962C8B-B14F-4D97-AF65-F5344CB8AC3E}">
        <p14:creationId xmlns:p14="http://schemas.microsoft.com/office/powerpoint/2010/main" val="3843607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lsfieldbrom@yahoo.co.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s://www.instagram.com/p/B-ps7qjpn2G/?igshid=ufxbzvohtka9" TargetMode="External"/><Relationship Id="rId3" Type="http://schemas.openxmlformats.org/officeDocument/2006/relationships/image" Target="../media/image3.png"/><Relationship Id="rId7" Type="http://schemas.openxmlformats.org/officeDocument/2006/relationships/hyperlink" Target="https://www.facebook.com/Bromley-Children-Project-211079652900047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mind.org.uk/" TargetMode="External"/><Relationship Id="rId5" Type="http://schemas.openxmlformats.org/officeDocument/2006/relationships/hyperlink" Target="mailto:COTMANDENECFC@BROMLEY.GOV.UK" TargetMode="External"/><Relationship Id="rId10" Type="http://schemas.openxmlformats.org/officeDocument/2006/relationships/image" Target="../media/image4.png"/><Relationship Id="rId4" Type="http://schemas.openxmlformats.org/officeDocument/2006/relationships/hyperlink" Target="mailto:BLENHEIMCFC@BROMLEY.GOV.UK" TargetMode="External"/><Relationship Id="rId9" Type="http://schemas.openxmlformats.org/officeDocument/2006/relationships/hyperlink" Target="https://www.youtube.com/channel/UCBIqDIiLdPr0K8IOuEtlI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ext, flag, underpants&#10;&#10;Description automatically generated">
            <a:extLst>
              <a:ext uri="{FF2B5EF4-FFF2-40B4-BE49-F238E27FC236}">
                <a16:creationId xmlns:a16="http://schemas.microsoft.com/office/drawing/2014/main" id="{6D1035C2-616A-C24E-B431-82DF33EC8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 y="46445"/>
            <a:ext cx="3489967" cy="1077218"/>
          </a:xfrm>
          <a:prstGeom prst="rect">
            <a:avLst/>
          </a:prstGeom>
        </p:spPr>
      </p:pic>
      <p:pic>
        <p:nvPicPr>
          <p:cNvPr id="26" name="Picture 25" descr="A picture containing text, flag, underpants&#10;&#10;Description automatically generated">
            <a:extLst>
              <a:ext uri="{FF2B5EF4-FFF2-40B4-BE49-F238E27FC236}">
                <a16:creationId xmlns:a16="http://schemas.microsoft.com/office/drawing/2014/main" id="{1DD1B1E2-867A-D0B2-FB25-9D43BAAFB3EE}"/>
              </a:ext>
            </a:extLst>
          </p:cNvPr>
          <p:cNvPicPr>
            <a:picLocks noChangeAspect="1"/>
          </p:cNvPicPr>
          <p:nvPr/>
        </p:nvPicPr>
        <p:blipFill rotWithShape="1">
          <a:blip r:embed="rId2">
            <a:extLst>
              <a:ext uri="{28A0092B-C50C-407E-A947-70E740481C1C}">
                <a14:useLocalDpi xmlns:a14="http://schemas.microsoft.com/office/drawing/2010/main" val="0"/>
              </a:ext>
            </a:extLst>
          </a:blip>
          <a:srcRect r="2441"/>
          <a:stretch/>
        </p:blipFill>
        <p:spPr>
          <a:xfrm>
            <a:off x="3453227" y="47010"/>
            <a:ext cx="3404774" cy="1077218"/>
          </a:xfrm>
          <a:prstGeom prst="rect">
            <a:avLst/>
          </a:prstGeom>
        </p:spPr>
      </p:pic>
      <p:sp>
        <p:nvSpPr>
          <p:cNvPr id="12" name="Rectangle 11">
            <a:extLst>
              <a:ext uri="{FF2B5EF4-FFF2-40B4-BE49-F238E27FC236}">
                <a16:creationId xmlns:a16="http://schemas.microsoft.com/office/drawing/2014/main" id="{CD86CA0F-16E5-40FE-9406-BE623CA9960F}"/>
              </a:ext>
            </a:extLst>
          </p:cNvPr>
          <p:cNvSpPr/>
          <p:nvPr/>
        </p:nvSpPr>
        <p:spPr>
          <a:xfrm>
            <a:off x="704209" y="9386500"/>
            <a:ext cx="2166891" cy="276999"/>
          </a:xfrm>
          <a:prstGeom prst="rect">
            <a:avLst/>
          </a:prstGeom>
        </p:spPr>
        <p:txBody>
          <a:bodyPr wrap="square">
            <a:spAutoFit/>
          </a:bodyPr>
          <a:lstStyle/>
          <a:p>
            <a:r>
              <a:rPr lang="en-GB" sz="1200" dirty="0">
                <a:latin typeface="Bahnschrift Light" panose="020B0502040204020203" pitchFamily="34" charset="0"/>
                <a:cs typeface="Shruti" panose="020B0502040204020203" pitchFamily="34" charset="0"/>
              </a:rPr>
              <a:t>Phone: 01689 853183</a:t>
            </a:r>
          </a:p>
        </p:txBody>
      </p:sp>
      <p:sp>
        <p:nvSpPr>
          <p:cNvPr id="13" name="Rectangle 12">
            <a:extLst>
              <a:ext uri="{FF2B5EF4-FFF2-40B4-BE49-F238E27FC236}">
                <a16:creationId xmlns:a16="http://schemas.microsoft.com/office/drawing/2014/main" id="{8E688D06-7FA4-C86C-C427-0A9FC9ADD192}"/>
              </a:ext>
            </a:extLst>
          </p:cNvPr>
          <p:cNvSpPr/>
          <p:nvPr/>
        </p:nvSpPr>
        <p:spPr>
          <a:xfrm>
            <a:off x="335985" y="9035427"/>
            <a:ext cx="2622834" cy="276999"/>
          </a:xfrm>
          <a:prstGeom prst="rect">
            <a:avLst/>
          </a:prstGeom>
        </p:spPr>
        <p:txBody>
          <a:bodyPr wrap="none">
            <a:spAutoFit/>
          </a:bodyPr>
          <a:lstStyle/>
          <a:p>
            <a:pPr algn="ctr"/>
            <a:r>
              <a:rPr lang="en-GB" sz="1200" dirty="0">
                <a:latin typeface="Bahnschrift Light" panose="020B0502040204020203" pitchFamily="34" charset="0"/>
                <a:cs typeface="Shruti" panose="020B0502040204020203" pitchFamily="34" charset="0"/>
              </a:rPr>
              <a:t>Email: </a:t>
            </a:r>
            <a:r>
              <a:rPr lang="en-GB" sz="1200" dirty="0">
                <a:latin typeface="Bahnschrift Light" panose="020B0502040204020203" pitchFamily="34" charset="0"/>
                <a:cs typeface="Shruti" panose="020B0502040204020203" pitchFamily="34" charset="0"/>
                <a:hlinkClick r:id="rId3">
                  <a:extLst>
                    <a:ext uri="{A12FA001-AC4F-418D-AE19-62706E023703}">
                      <ahyp:hlinkClr xmlns:ahyp="http://schemas.microsoft.com/office/drawing/2018/hyperlinkcolor" val="tx"/>
                    </a:ext>
                  </a:extLst>
                </a:hlinkClick>
              </a:rPr>
              <a:t>chelsfieldbrom@yahoo.co.uk</a:t>
            </a:r>
            <a:endParaRPr lang="en-GB" sz="1200" dirty="0">
              <a:latin typeface="Bahnschrift Light" panose="020B0502040204020203" pitchFamily="34" charset="0"/>
              <a:cs typeface="Shruti" panose="020B0502040204020203" pitchFamily="34" charset="0"/>
            </a:endParaRPr>
          </a:p>
        </p:txBody>
      </p:sp>
      <p:sp>
        <p:nvSpPr>
          <p:cNvPr id="14" name="Rectangle 13">
            <a:extLst>
              <a:ext uri="{FF2B5EF4-FFF2-40B4-BE49-F238E27FC236}">
                <a16:creationId xmlns:a16="http://schemas.microsoft.com/office/drawing/2014/main" id="{5D49CCCE-51CF-7859-A150-E36062B96157}"/>
              </a:ext>
            </a:extLst>
          </p:cNvPr>
          <p:cNvSpPr/>
          <p:nvPr/>
        </p:nvSpPr>
        <p:spPr>
          <a:xfrm>
            <a:off x="3613980" y="2384722"/>
            <a:ext cx="3168460" cy="1200329"/>
          </a:xfrm>
          <a:prstGeom prst="rect">
            <a:avLst/>
          </a:prstGeom>
        </p:spPr>
        <p:txBody>
          <a:bodyPr wrap="square">
            <a:spAutoFit/>
          </a:bodyPr>
          <a:lstStyle/>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p:txBody>
      </p:sp>
      <p:sp>
        <p:nvSpPr>
          <p:cNvPr id="15" name="TextBox 14">
            <a:extLst>
              <a:ext uri="{FF2B5EF4-FFF2-40B4-BE49-F238E27FC236}">
                <a16:creationId xmlns:a16="http://schemas.microsoft.com/office/drawing/2014/main" id="{93414FE2-6850-011C-1AE2-67D7834EA7CD}"/>
              </a:ext>
            </a:extLst>
          </p:cNvPr>
          <p:cNvSpPr txBox="1"/>
          <p:nvPr/>
        </p:nvSpPr>
        <p:spPr>
          <a:xfrm>
            <a:off x="221989" y="1770016"/>
            <a:ext cx="3131332" cy="5801588"/>
          </a:xfrm>
          <a:prstGeom prst="rect">
            <a:avLst/>
          </a:prstGeom>
          <a:noFill/>
        </p:spPr>
        <p:txBody>
          <a:bodyPr wrap="square" rtlCol="0">
            <a:spAutoFit/>
          </a:bodyPr>
          <a:lstStyle/>
          <a:p>
            <a:r>
              <a:rPr lang="en-GB" sz="1200" b="1" u="sng" dirty="0">
                <a:latin typeface="Bahnschrift Light SemiCondensed" panose="020B0502040204020203" pitchFamily="34" charset="0"/>
                <a:cs typeface="Shruti" panose="020B0502040204020203" pitchFamily="34" charset="0"/>
              </a:rPr>
              <a:t>May themes and Celebrations</a:t>
            </a:r>
          </a:p>
          <a:p>
            <a:r>
              <a:rPr lang="en-GB" sz="1200" dirty="0">
                <a:latin typeface="Bahnschrift Light SemiCondensed" panose="020B0502040204020203" pitchFamily="34" charset="0"/>
                <a:cs typeface="Shruti" panose="020B0502040204020203" pitchFamily="34" charset="0"/>
              </a:rPr>
              <a:t>‘Our Solar System’ is May Theme. To help support learning, talk about planets, methods of travel. We will be focusing on mathematical language prepositions and size. We will be celebrating Vesak and walk to school week. The children will be making moon pizzas and biscuits for the Coronation. On Thursday 4</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May the children will be having a Coronation tea party in the morning with dancing and games. For our growing this month we will be planting tomatoes. </a:t>
            </a:r>
          </a:p>
          <a:p>
            <a:endParaRPr lang="en-GB" sz="1200" dirty="0">
              <a:latin typeface="Bahnschrift Light SemiCondensed" panose="020B0502040204020203" pitchFamily="34" charset="0"/>
              <a:cs typeface="Shruti" panose="020B0502040204020203" pitchFamily="34" charset="0"/>
            </a:endParaRPr>
          </a:p>
          <a:p>
            <a:r>
              <a:rPr lang="en-GB" sz="1200" b="1" u="sng" dirty="0">
                <a:latin typeface="Bahnschrift Light SemiCondensed" panose="020B0502040204020203" pitchFamily="34" charset="0"/>
                <a:cs typeface="Shruti" panose="020B0502040204020203" pitchFamily="34" charset="0"/>
              </a:rPr>
              <a:t>Parent Questionnaire </a:t>
            </a:r>
          </a:p>
          <a:p>
            <a:r>
              <a:rPr lang="en-GB" sz="1200" dirty="0">
                <a:latin typeface="Bahnschrift Light SemiCondensed" panose="020B0502040204020203" pitchFamily="34" charset="0"/>
                <a:cs typeface="Shruti" panose="020B0502040204020203" pitchFamily="34" charset="0"/>
              </a:rPr>
              <a:t>Thank you to everybody who completed our Parent questionnaire. As a result of your suggestions, we are currently in the process of putting the following in place; Monthly newsletter being emailed to all parents (paper copies will still be available in the lobby and on the parent board). A parent suggestion box will be in the Lobby, please feel free to place any suggestion you have in the box. We are looking into displaying the children's photographs to enable you to see them in action and looking at how we can hold further dates to enable parents to view their learning journals more frequently. Please bear with us while we make these changes. </a:t>
            </a:r>
          </a:p>
          <a:p>
            <a:endParaRPr lang="en-GB" sz="1200" dirty="0">
              <a:latin typeface="Bahnschrift Light SemiCondensed" panose="020B0502040204020203" pitchFamily="34" charset="0"/>
              <a:cs typeface="Shruti" panose="020B0502040204020203" pitchFamily="34" charset="0"/>
            </a:endParaRPr>
          </a:p>
          <a:p>
            <a:endParaRPr lang="en-GB" sz="1200" dirty="0">
              <a:latin typeface="Bahnschrift Light SemiCondensed" panose="020B0502040204020203" pitchFamily="34" charset="0"/>
              <a:cs typeface="Shruti" panose="020B0502040204020203" pitchFamily="34" charset="0"/>
            </a:endParaRPr>
          </a:p>
          <a:p>
            <a:endParaRPr lang="en-GB" sz="1200" dirty="0">
              <a:latin typeface="Bahnschrift Light SemiCondensed" panose="020B0502040204020203" pitchFamily="34" charset="0"/>
              <a:cs typeface="Shruti" panose="020B0502040204020203" pitchFamily="34" charset="0"/>
            </a:endParaRPr>
          </a:p>
          <a:p>
            <a:endParaRPr lang="en-GB" sz="1100" dirty="0">
              <a:latin typeface="Bahnschrift Light SemiCondensed" panose="020B0502040204020203" pitchFamily="34" charset="0"/>
              <a:cs typeface="Shruti" panose="020B0502040204020203" pitchFamily="34" charset="0"/>
            </a:endParaRPr>
          </a:p>
        </p:txBody>
      </p:sp>
      <p:sp>
        <p:nvSpPr>
          <p:cNvPr id="16" name="Rectangle 15">
            <a:extLst>
              <a:ext uri="{FF2B5EF4-FFF2-40B4-BE49-F238E27FC236}">
                <a16:creationId xmlns:a16="http://schemas.microsoft.com/office/drawing/2014/main" id="{3E864D2C-1BA0-213D-4391-609A0C5849F9}"/>
              </a:ext>
            </a:extLst>
          </p:cNvPr>
          <p:cNvSpPr/>
          <p:nvPr/>
        </p:nvSpPr>
        <p:spPr>
          <a:xfrm>
            <a:off x="3613980" y="3373143"/>
            <a:ext cx="3244020" cy="292388"/>
          </a:xfrm>
          <a:prstGeom prst="rect">
            <a:avLst/>
          </a:prstGeom>
        </p:spPr>
        <p:txBody>
          <a:bodyPr wrap="square">
            <a:spAutoFit/>
          </a:bodyPr>
          <a:lstStyle/>
          <a:p>
            <a:endParaRPr lang="en-GB" sz="1300" dirty="0">
              <a:latin typeface="Arial Narrow" panose="020B0606020202030204" pitchFamily="34" charset="0"/>
              <a:cs typeface="Shruti" panose="020B0502040204020203" pitchFamily="34" charset="0"/>
            </a:endParaRPr>
          </a:p>
        </p:txBody>
      </p:sp>
      <p:cxnSp>
        <p:nvCxnSpPr>
          <p:cNvPr id="17" name="Straight Connector 16">
            <a:extLst>
              <a:ext uri="{FF2B5EF4-FFF2-40B4-BE49-F238E27FC236}">
                <a16:creationId xmlns:a16="http://schemas.microsoft.com/office/drawing/2014/main" id="{2C298E5D-B064-6543-F53B-2273D7B602D0}"/>
              </a:ext>
            </a:extLst>
          </p:cNvPr>
          <p:cNvCxnSpPr>
            <a:cxnSpLocks/>
          </p:cNvCxnSpPr>
          <p:nvPr/>
        </p:nvCxnSpPr>
        <p:spPr>
          <a:xfrm>
            <a:off x="3504680" y="2184423"/>
            <a:ext cx="0" cy="6252754"/>
          </a:xfrm>
          <a:prstGeom prst="line">
            <a:avLst/>
          </a:prstGeom>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BDCF0E8E-4618-8733-0431-F22D18DD81EA}"/>
              </a:ext>
            </a:extLst>
          </p:cNvPr>
          <p:cNvSpPr/>
          <p:nvPr/>
        </p:nvSpPr>
        <p:spPr>
          <a:xfrm>
            <a:off x="446977" y="594786"/>
            <a:ext cx="6334006" cy="1077218"/>
          </a:xfrm>
          <a:prstGeom prst="rect">
            <a:avLst/>
          </a:prstGeom>
        </p:spPr>
        <p:txBody>
          <a:bodyPr wrap="square">
            <a:spAutoFit/>
          </a:bodyPr>
          <a:lstStyle/>
          <a:p>
            <a:pPr algn="ctr"/>
            <a:r>
              <a:rPr lang="en-GB" sz="3200" b="1" u="sng" dirty="0">
                <a:latin typeface="Baguet Script" panose="020B0604020202020204" pitchFamily="2" charset="0"/>
                <a:cs typeface="Shruti" panose="020B0502040204020203" pitchFamily="34" charset="0"/>
              </a:rPr>
              <a:t>The Chelsfield Preschool and Nursery Newsletter May 2023</a:t>
            </a:r>
          </a:p>
        </p:txBody>
      </p:sp>
      <p:sp>
        <p:nvSpPr>
          <p:cNvPr id="22" name="TextBox 21">
            <a:extLst>
              <a:ext uri="{FF2B5EF4-FFF2-40B4-BE49-F238E27FC236}">
                <a16:creationId xmlns:a16="http://schemas.microsoft.com/office/drawing/2014/main" id="{CAF5622E-CBDC-24A6-4120-639DECB76EAC}"/>
              </a:ext>
            </a:extLst>
          </p:cNvPr>
          <p:cNvSpPr txBox="1"/>
          <p:nvPr/>
        </p:nvSpPr>
        <p:spPr>
          <a:xfrm>
            <a:off x="202762" y="6840460"/>
            <a:ext cx="2756057" cy="1938992"/>
          </a:xfrm>
          <a:prstGeom prst="rect">
            <a:avLst/>
          </a:prstGeom>
          <a:noFill/>
        </p:spPr>
        <p:txBody>
          <a:bodyPr wrap="square">
            <a:spAutoFit/>
          </a:bodyPr>
          <a:lstStyle/>
          <a:p>
            <a:r>
              <a:rPr lang="en-GB" sz="1200" b="1" u="sng" dirty="0">
                <a:latin typeface="Bahnschrift Light SemiCondensed" panose="020B0502040204020203" pitchFamily="34" charset="0"/>
                <a:cs typeface="Shruti" panose="020B0502040204020203" pitchFamily="34" charset="0"/>
              </a:rPr>
              <a:t>Gentle reminders </a:t>
            </a:r>
          </a:p>
          <a:p>
            <a:pPr marL="171450" indent="-171450">
              <a:buFont typeface="Wingdings" panose="05000000000000000000" pitchFamily="2" charset="2"/>
              <a:buChar char="Ø"/>
            </a:pPr>
            <a:r>
              <a:rPr lang="en-GB" sz="1200" dirty="0">
                <a:latin typeface="Bahnschrift Light SemiCondensed" panose="020B0502040204020203" pitchFamily="34" charset="0"/>
                <a:cs typeface="Shruti" panose="020B0502040204020203" pitchFamily="34" charset="0"/>
              </a:rPr>
              <a:t>Please do not park in the carpark after 9am</a:t>
            </a:r>
          </a:p>
          <a:p>
            <a:pPr marL="171450" indent="-171450">
              <a:buFont typeface="Wingdings" panose="05000000000000000000" pitchFamily="2" charset="2"/>
              <a:buChar char="Ø"/>
            </a:pPr>
            <a:r>
              <a:rPr lang="en-GB" sz="1200" dirty="0">
                <a:latin typeface="Bahnschrift Light SemiCondensed" panose="020B0502040204020203" pitchFamily="34" charset="0"/>
                <a:cs typeface="Shruti" panose="020B0502040204020203" pitchFamily="34" charset="0"/>
              </a:rPr>
              <a:t>Please ensure all children have a water bottle and spare clothing in their bags every day. This includes wipes and nappies if this is applicable. </a:t>
            </a:r>
          </a:p>
          <a:p>
            <a:pPr marL="171450" indent="-171450">
              <a:buFont typeface="Wingdings" panose="05000000000000000000" pitchFamily="2" charset="2"/>
              <a:buChar char="Ø"/>
            </a:pPr>
            <a:r>
              <a:rPr lang="en-GB" sz="1200" dirty="0">
                <a:latin typeface="Bahnschrift Light SemiCondensed" panose="020B0502040204020203" pitchFamily="34" charset="0"/>
                <a:cs typeface="Shruti" panose="020B0502040204020203" pitchFamily="34" charset="0"/>
              </a:rPr>
              <a:t>Outfits ; Just a reminder no dresses are to be worn to nursery as this is not suitable for climbing in the garden. </a:t>
            </a:r>
          </a:p>
        </p:txBody>
      </p:sp>
      <p:sp>
        <p:nvSpPr>
          <p:cNvPr id="31" name="TextBox 30">
            <a:extLst>
              <a:ext uri="{FF2B5EF4-FFF2-40B4-BE49-F238E27FC236}">
                <a16:creationId xmlns:a16="http://schemas.microsoft.com/office/drawing/2014/main" id="{C028760E-DEAB-0DA3-04B8-D4402F9C0622}"/>
              </a:ext>
            </a:extLst>
          </p:cNvPr>
          <p:cNvSpPr txBox="1"/>
          <p:nvPr/>
        </p:nvSpPr>
        <p:spPr>
          <a:xfrm>
            <a:off x="3724617" y="1836946"/>
            <a:ext cx="2982872" cy="1938992"/>
          </a:xfrm>
          <a:prstGeom prst="rect">
            <a:avLst/>
          </a:prstGeom>
          <a:noFill/>
        </p:spPr>
        <p:txBody>
          <a:bodyPr wrap="square">
            <a:spAutoFit/>
          </a:bodyPr>
          <a:lstStyle/>
          <a:p>
            <a:r>
              <a:rPr lang="en-GB" sz="1200" b="1" u="sng" dirty="0">
                <a:latin typeface="Bahnschrift Light SemiCondensed" panose="020B0502040204020203" pitchFamily="34" charset="0"/>
                <a:cs typeface="Shruti" panose="020B0502040204020203" pitchFamily="34" charset="0"/>
              </a:rPr>
              <a:t>Term Dates </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New Term starts – Monday 17</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April – Friday 26</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May</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Bank Holidays (Nursery closed) May 1</a:t>
            </a:r>
            <a:r>
              <a:rPr lang="en-GB" sz="1200" baseline="30000" dirty="0">
                <a:latin typeface="Bahnschrift Light SemiCondensed" panose="020B0502040204020203" pitchFamily="34" charset="0"/>
                <a:cs typeface="Shruti" panose="020B0502040204020203" pitchFamily="34" charset="0"/>
              </a:rPr>
              <a:t>st</a:t>
            </a:r>
            <a:r>
              <a:rPr lang="en-GB" sz="1200" dirty="0">
                <a:latin typeface="Bahnschrift Light SemiCondensed" panose="020B0502040204020203" pitchFamily="34" charset="0"/>
                <a:cs typeface="Shruti" panose="020B0502040204020203" pitchFamily="34" charset="0"/>
              </a:rPr>
              <a:t>, 8</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and 29</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New Term starts - Monday 5</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June – Friday 21</a:t>
            </a:r>
            <a:r>
              <a:rPr lang="en-GB" sz="1200" baseline="30000" dirty="0">
                <a:latin typeface="Bahnschrift Light SemiCondensed" panose="020B0502040204020203" pitchFamily="34" charset="0"/>
                <a:cs typeface="Shruti" panose="020B0502040204020203" pitchFamily="34" charset="0"/>
              </a:rPr>
              <a:t>st</a:t>
            </a:r>
            <a:r>
              <a:rPr lang="en-GB" sz="1200" dirty="0">
                <a:latin typeface="Bahnschrift Light SemiCondensed" panose="020B0502040204020203" pitchFamily="34" charset="0"/>
                <a:cs typeface="Shruti" panose="020B0502040204020203" pitchFamily="34" charset="0"/>
              </a:rPr>
              <a:t> July</a:t>
            </a:r>
          </a:p>
          <a:p>
            <a:endParaRPr lang="en-GB" sz="1200" dirty="0">
              <a:latin typeface="Bahnschrift Light SemiCondensed" panose="020B0502040204020203" pitchFamily="34" charset="0"/>
              <a:cs typeface="Shruti" panose="020B0502040204020203" pitchFamily="34" charset="0"/>
            </a:endParaRPr>
          </a:p>
        </p:txBody>
      </p:sp>
      <p:pic>
        <p:nvPicPr>
          <p:cNvPr id="5" name="Picture 4" descr="A picture containing text, bunch, different, decorated&#10;&#10;Description automatically generated">
            <a:extLst>
              <a:ext uri="{FF2B5EF4-FFF2-40B4-BE49-F238E27FC236}">
                <a16:creationId xmlns:a16="http://schemas.microsoft.com/office/drawing/2014/main" id="{AB9EBB4C-3D15-FA84-7815-E9359F2F4B85}"/>
              </a:ext>
            </a:extLst>
          </p:cNvPr>
          <p:cNvPicPr>
            <a:picLocks noChangeAspect="1"/>
          </p:cNvPicPr>
          <p:nvPr/>
        </p:nvPicPr>
        <p:blipFill rotWithShape="1">
          <a:blip r:embed="rId4">
            <a:extLst>
              <a:ext uri="{28A0092B-C50C-407E-A947-70E740481C1C}">
                <a14:useLocalDpi xmlns:a14="http://schemas.microsoft.com/office/drawing/2010/main" val="0"/>
              </a:ext>
            </a:extLst>
          </a:blip>
          <a:srcRect l="4667" t="18685" r="6833" b="13315"/>
          <a:stretch/>
        </p:blipFill>
        <p:spPr>
          <a:xfrm rot="5400000">
            <a:off x="2462649" y="4688593"/>
            <a:ext cx="5385928" cy="3103755"/>
          </a:xfrm>
          <a:prstGeom prst="rect">
            <a:avLst/>
          </a:prstGeom>
        </p:spPr>
      </p:pic>
      <p:sp>
        <p:nvSpPr>
          <p:cNvPr id="8" name="TextBox 7">
            <a:extLst>
              <a:ext uri="{FF2B5EF4-FFF2-40B4-BE49-F238E27FC236}">
                <a16:creationId xmlns:a16="http://schemas.microsoft.com/office/drawing/2014/main" id="{321F9CBF-BA40-A868-B6B9-67D32CB4DE99}"/>
              </a:ext>
            </a:extLst>
          </p:cNvPr>
          <p:cNvSpPr txBox="1"/>
          <p:nvPr/>
        </p:nvSpPr>
        <p:spPr>
          <a:xfrm>
            <a:off x="3504680" y="8984952"/>
            <a:ext cx="3320220" cy="461665"/>
          </a:xfrm>
          <a:prstGeom prst="rect">
            <a:avLst/>
          </a:prstGeom>
          <a:noFill/>
        </p:spPr>
        <p:txBody>
          <a:bodyPr wrap="square" rtlCol="0">
            <a:spAutoFit/>
          </a:bodyPr>
          <a:lstStyle/>
          <a:p>
            <a:pPr algn="ctr"/>
            <a:r>
              <a:rPr lang="en-GB" sz="1200" dirty="0">
                <a:latin typeface="Bahnschrift Light" panose="020B0502040204020203" pitchFamily="34" charset="0"/>
              </a:rPr>
              <a:t>Some of our activities explored throughout last months theme ‘Our community’. </a:t>
            </a:r>
          </a:p>
        </p:txBody>
      </p:sp>
    </p:spTree>
    <p:extLst>
      <p:ext uri="{BB962C8B-B14F-4D97-AF65-F5344CB8AC3E}">
        <p14:creationId xmlns:p14="http://schemas.microsoft.com/office/powerpoint/2010/main" val="76934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flag, underpants&#10;&#10;Description automatically generated">
            <a:extLst>
              <a:ext uri="{FF2B5EF4-FFF2-40B4-BE49-F238E27FC236}">
                <a16:creationId xmlns:a16="http://schemas.microsoft.com/office/drawing/2014/main" id="{35EE530D-8539-EBD4-73EF-4C5171633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 y="46445"/>
            <a:ext cx="3489967" cy="1077218"/>
          </a:xfrm>
          <a:prstGeom prst="rect">
            <a:avLst/>
          </a:prstGeom>
        </p:spPr>
      </p:pic>
      <p:pic>
        <p:nvPicPr>
          <p:cNvPr id="14" name="Picture 13" descr="A picture containing text, flag, underpants&#10;&#10;Description automatically generated">
            <a:extLst>
              <a:ext uri="{FF2B5EF4-FFF2-40B4-BE49-F238E27FC236}">
                <a16:creationId xmlns:a16="http://schemas.microsoft.com/office/drawing/2014/main" id="{D0AE55CE-454E-17B9-8A7B-8800F9779796}"/>
              </a:ext>
            </a:extLst>
          </p:cNvPr>
          <p:cNvPicPr>
            <a:picLocks noChangeAspect="1"/>
          </p:cNvPicPr>
          <p:nvPr/>
        </p:nvPicPr>
        <p:blipFill rotWithShape="1">
          <a:blip r:embed="rId2">
            <a:extLst>
              <a:ext uri="{28A0092B-C50C-407E-A947-70E740481C1C}">
                <a14:useLocalDpi xmlns:a14="http://schemas.microsoft.com/office/drawing/2010/main" val="0"/>
              </a:ext>
            </a:extLst>
          </a:blip>
          <a:srcRect r="3400"/>
          <a:stretch/>
        </p:blipFill>
        <p:spPr>
          <a:xfrm>
            <a:off x="3486701" y="34591"/>
            <a:ext cx="3371300" cy="1077218"/>
          </a:xfrm>
          <a:prstGeom prst="rect">
            <a:avLst/>
          </a:prstGeom>
        </p:spPr>
      </p:pic>
      <p:sp>
        <p:nvSpPr>
          <p:cNvPr id="3" name="Rectangle 2">
            <a:extLst>
              <a:ext uri="{FF2B5EF4-FFF2-40B4-BE49-F238E27FC236}">
                <a16:creationId xmlns:a16="http://schemas.microsoft.com/office/drawing/2014/main" id="{307F0074-3123-9477-7AC9-587107B75F08}"/>
              </a:ext>
            </a:extLst>
          </p:cNvPr>
          <p:cNvSpPr/>
          <p:nvPr/>
        </p:nvSpPr>
        <p:spPr>
          <a:xfrm>
            <a:off x="270186" y="5781040"/>
            <a:ext cx="2767654" cy="33832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10F6DAB7-AAF3-4069-25ED-0FEC9D819520}"/>
              </a:ext>
            </a:extLst>
          </p:cNvPr>
          <p:cNvSpPr/>
          <p:nvPr/>
        </p:nvSpPr>
        <p:spPr>
          <a:xfrm>
            <a:off x="188530" y="2087298"/>
            <a:ext cx="2849309" cy="3256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244AC0B7-637E-2AB9-056D-3D3E823F9F4D}"/>
              </a:ext>
            </a:extLst>
          </p:cNvPr>
          <p:cNvSpPr/>
          <p:nvPr/>
        </p:nvSpPr>
        <p:spPr>
          <a:xfrm>
            <a:off x="188530" y="791640"/>
            <a:ext cx="6334006" cy="1077218"/>
          </a:xfrm>
          <a:prstGeom prst="rect">
            <a:avLst/>
          </a:prstGeom>
        </p:spPr>
        <p:txBody>
          <a:bodyPr wrap="square">
            <a:spAutoFit/>
          </a:bodyPr>
          <a:lstStyle/>
          <a:p>
            <a:pPr algn="ctr"/>
            <a:r>
              <a:rPr lang="en-GB" sz="3200" b="1" u="sng" dirty="0">
                <a:latin typeface="Baguet Script" panose="020B0604020202020204" pitchFamily="2" charset="0"/>
                <a:cs typeface="Shruti" panose="020B0502040204020203" pitchFamily="34" charset="0"/>
              </a:rPr>
              <a:t>The Chelsfield Preschool and Nursery Newsletter May 2023</a:t>
            </a:r>
          </a:p>
        </p:txBody>
      </p:sp>
      <p:pic>
        <p:nvPicPr>
          <p:cNvPr id="6" name="Picture 5" descr="A blue sign with white text&#10;&#10;Description automatically generated with low confidence">
            <a:extLst>
              <a:ext uri="{FF2B5EF4-FFF2-40B4-BE49-F238E27FC236}">
                <a16:creationId xmlns:a16="http://schemas.microsoft.com/office/drawing/2014/main" id="{6B1EC0F4-56F3-278B-D35E-D61F33DF2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611" y="2131946"/>
            <a:ext cx="3393203" cy="2100554"/>
          </a:xfrm>
          <a:prstGeom prst="rect">
            <a:avLst/>
          </a:prstGeom>
        </p:spPr>
      </p:pic>
      <p:sp>
        <p:nvSpPr>
          <p:cNvPr id="7" name="Rectangle 6">
            <a:extLst>
              <a:ext uri="{FF2B5EF4-FFF2-40B4-BE49-F238E27FC236}">
                <a16:creationId xmlns:a16="http://schemas.microsoft.com/office/drawing/2014/main" id="{49C37EA3-BBDE-EB97-C355-2B82BB5CC8DD}"/>
              </a:ext>
            </a:extLst>
          </p:cNvPr>
          <p:cNvSpPr/>
          <p:nvPr/>
        </p:nvSpPr>
        <p:spPr>
          <a:xfrm>
            <a:off x="3613980" y="3373143"/>
            <a:ext cx="3244020" cy="292388"/>
          </a:xfrm>
          <a:prstGeom prst="rect">
            <a:avLst/>
          </a:prstGeom>
        </p:spPr>
        <p:txBody>
          <a:bodyPr wrap="square">
            <a:spAutoFit/>
          </a:bodyPr>
          <a:lstStyle/>
          <a:p>
            <a:endParaRPr lang="en-GB" sz="1300" dirty="0">
              <a:latin typeface="Bahnschrift Light SemiCondensed" panose="020B0502040204020203" pitchFamily="34" charset="0"/>
              <a:cs typeface="Shruti" panose="020B0502040204020203" pitchFamily="34" charset="0"/>
            </a:endParaRPr>
          </a:p>
        </p:txBody>
      </p:sp>
      <p:sp>
        <p:nvSpPr>
          <p:cNvPr id="8" name="TextBox 7">
            <a:extLst>
              <a:ext uri="{FF2B5EF4-FFF2-40B4-BE49-F238E27FC236}">
                <a16:creationId xmlns:a16="http://schemas.microsoft.com/office/drawing/2014/main" id="{7A7E8BF5-93BB-0B17-639B-E76583815F21}"/>
              </a:ext>
            </a:extLst>
          </p:cNvPr>
          <p:cNvSpPr txBox="1"/>
          <p:nvPr/>
        </p:nvSpPr>
        <p:spPr>
          <a:xfrm>
            <a:off x="270186" y="2155902"/>
            <a:ext cx="2462854" cy="3046988"/>
          </a:xfrm>
          <a:prstGeom prst="rect">
            <a:avLst/>
          </a:prstGeom>
          <a:noFill/>
        </p:spPr>
        <p:txBody>
          <a:bodyPr wrap="square">
            <a:spAutoFit/>
          </a:bodyPr>
          <a:lstStyle/>
          <a:p>
            <a:pPr algn="ctr"/>
            <a:r>
              <a:rPr lang="en-GB" sz="1200" b="1" u="sng" dirty="0">
                <a:latin typeface="Bahnschrift Light SemiCondensed" panose="020B0502040204020203" pitchFamily="34" charset="0"/>
                <a:cs typeface="Shruti" panose="020B0502040204020203" pitchFamily="34" charset="0"/>
              </a:rPr>
              <a:t>Local Family Centres</a:t>
            </a:r>
          </a:p>
          <a:p>
            <a:endParaRPr lang="en-GB" sz="1200" b="1"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Blenheim Children and Family Centre</a:t>
            </a:r>
          </a:p>
          <a:p>
            <a:r>
              <a:rPr lang="en-GB" sz="1200" dirty="0">
                <a:latin typeface="Bahnschrift Light SemiCondensed" panose="020B0502040204020203" pitchFamily="34" charset="0"/>
                <a:cs typeface="Shruti" panose="020B0502040204020203" pitchFamily="34" charset="0"/>
              </a:rPr>
              <a:t>Email –</a:t>
            </a:r>
            <a:r>
              <a:rPr lang="en-GB" sz="1200" dirty="0">
                <a:latin typeface="Bahnschrift Light SemiCondensed" panose="020B0502040204020203" pitchFamily="34" charset="0"/>
                <a:cs typeface="Shruti" panose="020B0502040204020203" pitchFamily="34" charset="0"/>
                <a:hlinkClick r:id="rId4"/>
              </a:rPr>
              <a:t>BLENHEIMCFC@BROMLEY.GOV.UK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01689 831193</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Cotmandene Family Centre</a:t>
            </a:r>
          </a:p>
          <a:p>
            <a:r>
              <a:rPr lang="en-GB" sz="1200" dirty="0">
                <a:latin typeface="Bahnschrift Light SemiCondensed" panose="020B0502040204020203" pitchFamily="34" charset="0"/>
                <a:cs typeface="Shruti" panose="020B0502040204020203" pitchFamily="34" charset="0"/>
              </a:rPr>
              <a:t>Email – </a:t>
            </a:r>
            <a:r>
              <a:rPr lang="en-GB" sz="1200" dirty="0">
                <a:latin typeface="Bahnschrift Light SemiCondensed" panose="020B0502040204020203" pitchFamily="34" charset="0"/>
                <a:cs typeface="Shruti" panose="020B0502040204020203" pitchFamily="34" charset="0"/>
                <a:hlinkClick r:id="rId5"/>
              </a:rPr>
              <a:t>COTMANDENECFC@BROMLEY.GOV.UK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0208 300 2548</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SemiLight SemiConde" panose="020B0502040204020203" pitchFamily="34" charset="0"/>
              </a:rPr>
              <a:t>Children and Family Centres offer a range of services to meet the needs of children under five and support their families. </a:t>
            </a:r>
            <a:endParaRPr lang="en-GB" sz="1200" dirty="0">
              <a:latin typeface="Bahnschrift SemiLight SemiConde" panose="020B0502040204020203" pitchFamily="34" charset="0"/>
              <a:cs typeface="Shruti" panose="020B0502040204020203" pitchFamily="34" charset="0"/>
            </a:endParaRPr>
          </a:p>
        </p:txBody>
      </p:sp>
      <p:sp>
        <p:nvSpPr>
          <p:cNvPr id="9" name="TextBox 8">
            <a:extLst>
              <a:ext uri="{FF2B5EF4-FFF2-40B4-BE49-F238E27FC236}">
                <a16:creationId xmlns:a16="http://schemas.microsoft.com/office/drawing/2014/main" id="{61F68F4D-F2C6-7D29-D68A-9852CF5B50D6}"/>
              </a:ext>
            </a:extLst>
          </p:cNvPr>
          <p:cNvSpPr txBox="1"/>
          <p:nvPr/>
        </p:nvSpPr>
        <p:spPr>
          <a:xfrm>
            <a:off x="354940" y="5949186"/>
            <a:ext cx="3259040" cy="3046988"/>
          </a:xfrm>
          <a:prstGeom prst="rect">
            <a:avLst/>
          </a:prstGeom>
          <a:noFill/>
        </p:spPr>
        <p:txBody>
          <a:bodyPr wrap="square" rtlCol="0">
            <a:spAutoFit/>
          </a:bodyPr>
          <a:lstStyle/>
          <a:p>
            <a:r>
              <a:rPr lang="en-GB" sz="1200" b="1" u="sng" dirty="0">
                <a:latin typeface="Bahnschrift SemiLight SemiConde" panose="020B0502040204020203" pitchFamily="34" charset="0"/>
              </a:rPr>
              <a:t>Mental Health Support</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NHS - 111</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Samaritans - 116 123</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Mind - </a:t>
            </a:r>
            <a:r>
              <a:rPr lang="en-GB" sz="1200" dirty="0">
                <a:latin typeface="Bahnschrift SemiLight SemiConde" panose="020B0502040204020203" pitchFamily="34" charset="0"/>
                <a:hlinkClick r:id="rId6"/>
              </a:rPr>
              <a:t>www.mind.org.uk</a:t>
            </a:r>
            <a:endParaRPr lang="en-GB" sz="1200" dirty="0">
              <a:latin typeface="Bahnschrift SemiLight SemiConde" panose="020B0502040204020203" pitchFamily="34" charset="0"/>
            </a:endParaRP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Self-Help Ideas</a:t>
            </a:r>
          </a:p>
          <a:p>
            <a:pPr marL="285750" indent="-285750">
              <a:buFont typeface="Wingdings" panose="05000000000000000000" pitchFamily="2" charset="2"/>
              <a:buChar char="ü"/>
            </a:pPr>
            <a:r>
              <a:rPr lang="en-GB" sz="1200" dirty="0">
                <a:latin typeface="Bahnschrift SemiLight SemiConde" panose="020B0502040204020203" pitchFamily="34" charset="0"/>
              </a:rPr>
              <a:t>Maintain a Healthy diet</a:t>
            </a:r>
          </a:p>
          <a:p>
            <a:pPr marL="285750" indent="-285750">
              <a:buFont typeface="Wingdings" panose="05000000000000000000" pitchFamily="2" charset="2"/>
              <a:buChar char="ü"/>
            </a:pPr>
            <a:r>
              <a:rPr lang="en-GB" sz="1200" dirty="0">
                <a:latin typeface="Bahnschrift SemiLight SemiConde" panose="020B0502040204020203" pitchFamily="34" charset="0"/>
              </a:rPr>
              <a:t>Exercise regularly</a:t>
            </a:r>
          </a:p>
          <a:p>
            <a:pPr marL="285750" indent="-285750">
              <a:buFont typeface="Wingdings" panose="05000000000000000000" pitchFamily="2" charset="2"/>
              <a:buChar char="ü"/>
            </a:pPr>
            <a:r>
              <a:rPr lang="en-GB" sz="1200" dirty="0">
                <a:latin typeface="Bahnschrift SemiLight SemiConde" panose="020B0502040204020203" pitchFamily="34" charset="0"/>
              </a:rPr>
              <a:t>Connect with others</a:t>
            </a:r>
          </a:p>
          <a:p>
            <a:pPr marL="285750" indent="-285750">
              <a:buFont typeface="Wingdings" panose="05000000000000000000" pitchFamily="2" charset="2"/>
              <a:buChar char="ü"/>
            </a:pPr>
            <a:r>
              <a:rPr lang="en-GB" sz="1200" dirty="0">
                <a:latin typeface="Bahnschrift SemiLight SemiConde" panose="020B0502040204020203" pitchFamily="34" charset="0"/>
              </a:rPr>
              <a:t>Set goals and challenges</a:t>
            </a:r>
          </a:p>
          <a:p>
            <a:pPr marL="285750" indent="-285750">
              <a:buFont typeface="Wingdings" panose="05000000000000000000" pitchFamily="2" charset="2"/>
              <a:buChar char="ü"/>
            </a:pPr>
            <a:r>
              <a:rPr lang="en-GB" sz="1200" dirty="0">
                <a:latin typeface="Bahnschrift SemiLight SemiConde" panose="020B0502040204020203" pitchFamily="34" charset="0"/>
              </a:rPr>
              <a:t>Take up a Hobby</a:t>
            </a:r>
          </a:p>
          <a:p>
            <a:pPr marL="285750" indent="-285750">
              <a:buFont typeface="Wingdings" panose="05000000000000000000" pitchFamily="2" charset="2"/>
              <a:buChar char="ü"/>
            </a:pPr>
            <a:r>
              <a:rPr lang="en-GB" sz="1200" dirty="0">
                <a:latin typeface="Bahnschrift SemiLight SemiConde" panose="020B0502040204020203" pitchFamily="34" charset="0"/>
              </a:rPr>
              <a:t>Volunteer in the Community</a:t>
            </a:r>
          </a:p>
          <a:p>
            <a:pPr marL="285750" indent="-285750">
              <a:buFont typeface="Wingdings" panose="05000000000000000000" pitchFamily="2" charset="2"/>
              <a:buChar char="ü"/>
            </a:pPr>
            <a:r>
              <a:rPr lang="en-GB" sz="1200" dirty="0">
                <a:latin typeface="Bahnschrift SemiLight SemiConde" panose="020B0502040204020203" pitchFamily="34" charset="0"/>
              </a:rPr>
              <a:t>Avoid unhealthy habits </a:t>
            </a:r>
          </a:p>
        </p:txBody>
      </p:sp>
      <p:sp>
        <p:nvSpPr>
          <p:cNvPr id="10" name="Rectangle 9">
            <a:extLst>
              <a:ext uri="{FF2B5EF4-FFF2-40B4-BE49-F238E27FC236}">
                <a16:creationId xmlns:a16="http://schemas.microsoft.com/office/drawing/2014/main" id="{F5132576-69C7-1A38-CEDE-DE58B1D80E00}"/>
              </a:ext>
            </a:extLst>
          </p:cNvPr>
          <p:cNvSpPr/>
          <p:nvPr/>
        </p:nvSpPr>
        <p:spPr>
          <a:xfrm>
            <a:off x="2668333" y="4519996"/>
            <a:ext cx="3691464" cy="19327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488A1FF6-B6DF-23DC-3221-A35C261DA7BB}"/>
              </a:ext>
            </a:extLst>
          </p:cNvPr>
          <p:cNvSpPr txBox="1"/>
          <p:nvPr/>
        </p:nvSpPr>
        <p:spPr>
          <a:xfrm>
            <a:off x="2733040" y="4597835"/>
            <a:ext cx="3649254" cy="1938992"/>
          </a:xfrm>
          <a:prstGeom prst="rect">
            <a:avLst/>
          </a:prstGeom>
          <a:noFill/>
        </p:spPr>
        <p:txBody>
          <a:bodyPr wrap="square">
            <a:spAutoFit/>
          </a:bodyPr>
          <a:lstStyle/>
          <a:p>
            <a:r>
              <a:rPr lang="en-GB" sz="1200" dirty="0">
                <a:latin typeface="Bahnschrift SemiLight SemiConde" panose="020B0502040204020203" pitchFamily="34" charset="0"/>
              </a:rPr>
              <a:t>The Bromley Children Project and partners continue to ensure that support, activities and services are made available to the local community.</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Social media: for up-to-date information, announcements and much more please visit our social media pages.</a:t>
            </a:r>
          </a:p>
          <a:p>
            <a:r>
              <a:rPr lang="en-GB" sz="1200" dirty="0">
                <a:latin typeface="Bahnschrift SemiLight SemiConde" panose="020B0502040204020203" pitchFamily="34" charset="0"/>
              </a:rPr>
              <a:t>Facebook </a:t>
            </a:r>
            <a:r>
              <a:rPr lang="en-GB" sz="1200" dirty="0">
                <a:latin typeface="Bahnschrift SemiLight SemiConde" panose="020B0502040204020203" pitchFamily="34" charset="0"/>
                <a:hlinkClick r:id="rId7"/>
              </a:rPr>
              <a:t>The Bromley Children Project - Facebook</a:t>
            </a:r>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Instagram </a:t>
            </a:r>
            <a:r>
              <a:rPr lang="en-GB" sz="1200" dirty="0">
                <a:latin typeface="Bahnschrift SemiLight SemiConde" panose="020B0502040204020203" pitchFamily="34" charset="0"/>
                <a:hlinkClick r:id="rId8"/>
              </a:rPr>
              <a:t>The Bromley Children Project – Instagram </a:t>
            </a:r>
            <a:endParaRPr lang="en-GB" sz="1200" dirty="0">
              <a:latin typeface="Bahnschrift SemiLight SemiConde" panose="020B0502040204020203" pitchFamily="34" charset="0"/>
            </a:endParaRPr>
          </a:p>
          <a:p>
            <a:r>
              <a:rPr lang="en-GB" sz="1200" dirty="0" err="1">
                <a:latin typeface="Bahnschrift SemiLight SemiConde" panose="020B0502040204020203" pitchFamily="34" charset="0"/>
              </a:rPr>
              <a:t>Youtube</a:t>
            </a:r>
            <a:r>
              <a:rPr lang="en-GB" sz="1200" dirty="0">
                <a:latin typeface="Bahnschrift SemiLight SemiConde" panose="020B0502040204020203" pitchFamily="34" charset="0"/>
              </a:rPr>
              <a:t>  </a:t>
            </a:r>
            <a:r>
              <a:rPr lang="en-GB" sz="1200" dirty="0">
                <a:latin typeface="Bahnschrift SemiLight SemiConde" panose="020B0502040204020203" pitchFamily="34" charset="0"/>
                <a:hlinkClick r:id="rId9"/>
              </a:rPr>
              <a:t>The Bromley Children Project - Creative Kids</a:t>
            </a:r>
            <a:r>
              <a:rPr lang="en-GB" sz="1200" dirty="0">
                <a:latin typeface="Bahnschrift SemiLight SemiConde" panose="020B0502040204020203" pitchFamily="34" charset="0"/>
              </a:rPr>
              <a:t> </a:t>
            </a:r>
          </a:p>
          <a:p>
            <a:endParaRPr lang="en-GB" sz="1200" dirty="0">
              <a:latin typeface="Bahnschrift SemiLight SemiConde" panose="020B0502040204020203" pitchFamily="34" charset="0"/>
            </a:endParaRPr>
          </a:p>
        </p:txBody>
      </p:sp>
      <p:pic>
        <p:nvPicPr>
          <p:cNvPr id="12" name="Picture 11">
            <a:extLst>
              <a:ext uri="{FF2B5EF4-FFF2-40B4-BE49-F238E27FC236}">
                <a16:creationId xmlns:a16="http://schemas.microsoft.com/office/drawing/2014/main" id="{F625D703-A694-206F-8D53-0116B8FEA8EF}"/>
              </a:ext>
            </a:extLst>
          </p:cNvPr>
          <p:cNvPicPr>
            <a:picLocks noChangeAspect="1"/>
          </p:cNvPicPr>
          <p:nvPr/>
        </p:nvPicPr>
        <p:blipFill rotWithShape="1">
          <a:blip r:embed="rId10"/>
          <a:srcRect r="63162"/>
          <a:stretch/>
        </p:blipFill>
        <p:spPr>
          <a:xfrm>
            <a:off x="3820162" y="6818089"/>
            <a:ext cx="1973622" cy="2781845"/>
          </a:xfrm>
          <a:prstGeom prst="rect">
            <a:avLst/>
          </a:prstGeom>
        </p:spPr>
      </p:pic>
    </p:spTree>
    <p:extLst>
      <p:ext uri="{BB962C8B-B14F-4D97-AF65-F5344CB8AC3E}">
        <p14:creationId xmlns:p14="http://schemas.microsoft.com/office/powerpoint/2010/main" val="381920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105</TotalTime>
  <Words>525</Words>
  <Application>Microsoft Office PowerPoint</Application>
  <PresentationFormat>A4 Paper (210x297 mm)</PresentationFormat>
  <Paragraphs>59</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Arial Narrow</vt:lpstr>
      <vt:lpstr>Baguet Script</vt:lpstr>
      <vt:lpstr>Bahnschrift Light</vt:lpstr>
      <vt:lpstr>Bahnschrift Light SemiCondensed</vt:lpstr>
      <vt:lpstr>Bahnschrift SemiLight SemiConde</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Carter</dc:creator>
  <cp:lastModifiedBy>Gary Carter</cp:lastModifiedBy>
  <cp:revision>2</cp:revision>
  <cp:lastPrinted>2023-05-03T10:18:02Z</cp:lastPrinted>
  <dcterms:created xsi:type="dcterms:W3CDTF">2023-05-02T13:30:10Z</dcterms:created>
  <dcterms:modified xsi:type="dcterms:W3CDTF">2023-05-03T10:46:17Z</dcterms:modified>
</cp:coreProperties>
</file>