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A31104-8516-4C89-A44B-C632056AEB34}" v="1" dt="2023-05-31T14:56:10.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D063B7-3D51-4D78-91A1-6FEA0E021315}"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312250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063B7-3D51-4D78-91A1-6FEA0E021315}"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176405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063B7-3D51-4D78-91A1-6FEA0E021315}"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424402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063B7-3D51-4D78-91A1-6FEA0E021315}"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399550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D063B7-3D51-4D78-91A1-6FEA0E021315}"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44399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D063B7-3D51-4D78-91A1-6FEA0E021315}" type="datetimeFigureOut">
              <a:rPr lang="en-GB" smtClean="0"/>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299048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D063B7-3D51-4D78-91A1-6FEA0E021315}" type="datetimeFigureOut">
              <a:rPr lang="en-GB" smtClean="0"/>
              <a:t>02/06/2023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168899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D063B7-3D51-4D78-91A1-6FEA0E021315}" type="datetimeFigureOut">
              <a:rPr lang="en-GB" smtClean="0"/>
              <a:t>02/06/2023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4223058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063B7-3D51-4D78-91A1-6FEA0E021315}" type="datetimeFigureOut">
              <a:rPr lang="en-GB" smtClean="0"/>
              <a:t>02/06/2023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89090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8D063B7-3D51-4D78-91A1-6FEA0E021315}" type="datetimeFigureOut">
              <a:rPr lang="en-GB" smtClean="0"/>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205856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8D063B7-3D51-4D78-91A1-6FEA0E021315}" type="datetimeFigureOut">
              <a:rPr lang="en-GB" smtClean="0"/>
              <a:t>02/06/2023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2E72-574E-4137-B856-A067187B3EAE}" type="slidenum">
              <a:rPr lang="en-GB" smtClean="0"/>
              <a:t>‹#›</a:t>
            </a:fld>
            <a:endParaRPr lang="en-GB"/>
          </a:p>
        </p:txBody>
      </p:sp>
    </p:spTree>
    <p:extLst>
      <p:ext uri="{BB962C8B-B14F-4D97-AF65-F5344CB8AC3E}">
        <p14:creationId xmlns:p14="http://schemas.microsoft.com/office/powerpoint/2010/main" val="377162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D063B7-3D51-4D78-91A1-6FEA0E021315}" type="datetimeFigureOut">
              <a:rPr lang="en-GB" smtClean="0"/>
              <a:t>02/06/2023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A82E72-574E-4137-B856-A067187B3EAE}" type="slidenum">
              <a:rPr lang="en-GB" smtClean="0"/>
              <a:t>‹#›</a:t>
            </a:fld>
            <a:endParaRPr lang="en-GB"/>
          </a:p>
        </p:txBody>
      </p:sp>
    </p:spTree>
    <p:extLst>
      <p:ext uri="{BB962C8B-B14F-4D97-AF65-F5344CB8AC3E}">
        <p14:creationId xmlns:p14="http://schemas.microsoft.com/office/powerpoint/2010/main" val="1637308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helsfieldbrom@yahoo.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instagram.com/p/B-ps7qjpn2G/?igshid=ufxbzvohtka9" TargetMode="External"/><Relationship Id="rId3" Type="http://schemas.openxmlformats.org/officeDocument/2006/relationships/image" Target="../media/image2.png"/><Relationship Id="rId7" Type="http://schemas.openxmlformats.org/officeDocument/2006/relationships/hyperlink" Target="https://www.facebook.com/Bromley-Children-Project-2110796529000470/"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mind.org.uk/" TargetMode="External"/><Relationship Id="rId5" Type="http://schemas.openxmlformats.org/officeDocument/2006/relationships/hyperlink" Target="mailto:COTMANDENECFC@BROMLEY.GOV.UK" TargetMode="External"/><Relationship Id="rId10" Type="http://schemas.openxmlformats.org/officeDocument/2006/relationships/image" Target="../media/image3.png"/><Relationship Id="rId4" Type="http://schemas.openxmlformats.org/officeDocument/2006/relationships/hyperlink" Target="mailto:BLENHEIMCFC@BROMLEY.GOV.UK" TargetMode="External"/><Relationship Id="rId9" Type="http://schemas.openxmlformats.org/officeDocument/2006/relationships/hyperlink" Target="https://www.youtube.com/channel/UCBIqDIiLdPr0K8IOuEtlIk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4CB246-D018-EF31-A98D-B6364469F536}"/>
              </a:ext>
            </a:extLst>
          </p:cNvPr>
          <p:cNvSpPr/>
          <p:nvPr/>
        </p:nvSpPr>
        <p:spPr>
          <a:xfrm>
            <a:off x="896866" y="8370732"/>
            <a:ext cx="2166891" cy="276999"/>
          </a:xfrm>
          <a:prstGeom prst="rect">
            <a:avLst/>
          </a:prstGeom>
        </p:spPr>
        <p:txBody>
          <a:bodyPr wrap="square">
            <a:spAutoFit/>
          </a:bodyPr>
          <a:lstStyle/>
          <a:p>
            <a:r>
              <a:rPr lang="en-GB" sz="1200" dirty="0">
                <a:latin typeface="Bahnschrift Light" panose="020B0502040204020203" pitchFamily="34" charset="0"/>
                <a:cs typeface="Shruti" panose="020B0502040204020203" pitchFamily="34" charset="0"/>
              </a:rPr>
              <a:t>Phone: 01689 853183</a:t>
            </a:r>
          </a:p>
        </p:txBody>
      </p:sp>
      <p:sp>
        <p:nvSpPr>
          <p:cNvPr id="7" name="Rectangle 6">
            <a:extLst>
              <a:ext uri="{FF2B5EF4-FFF2-40B4-BE49-F238E27FC236}">
                <a16:creationId xmlns:a16="http://schemas.microsoft.com/office/drawing/2014/main" id="{2F0E197D-AC94-1FEF-3B5C-6109F73E0B67}"/>
              </a:ext>
            </a:extLst>
          </p:cNvPr>
          <p:cNvSpPr/>
          <p:nvPr/>
        </p:nvSpPr>
        <p:spPr>
          <a:xfrm>
            <a:off x="440923" y="8553677"/>
            <a:ext cx="2622834" cy="276999"/>
          </a:xfrm>
          <a:prstGeom prst="rect">
            <a:avLst/>
          </a:prstGeom>
        </p:spPr>
        <p:txBody>
          <a:bodyPr wrap="none">
            <a:spAutoFit/>
          </a:bodyPr>
          <a:lstStyle/>
          <a:p>
            <a:pPr algn="ctr"/>
            <a:r>
              <a:rPr lang="en-GB" sz="1200" dirty="0">
                <a:latin typeface="Bahnschrift Light" panose="020B0502040204020203" pitchFamily="34" charset="0"/>
                <a:cs typeface="Shruti" panose="020B0502040204020203" pitchFamily="34" charset="0"/>
              </a:rPr>
              <a:t>Email: </a:t>
            </a:r>
            <a:r>
              <a:rPr lang="en-GB" sz="1200" dirty="0">
                <a:latin typeface="Bahnschrift Light" panose="020B0502040204020203" pitchFamily="34" charset="0"/>
                <a:cs typeface="Shruti" panose="020B0502040204020203" pitchFamily="34" charset="0"/>
                <a:hlinkClick r:id="rId2">
                  <a:extLst>
                    <a:ext uri="{A12FA001-AC4F-418D-AE19-62706E023703}">
                      <ahyp:hlinkClr xmlns:ahyp="http://schemas.microsoft.com/office/drawing/2018/hyperlinkcolor" val="tx"/>
                    </a:ext>
                  </a:extLst>
                </a:hlinkClick>
              </a:rPr>
              <a:t>chelsfieldbrom@yahoo.co.uk</a:t>
            </a:r>
            <a:endParaRPr lang="en-GB" sz="1200" dirty="0">
              <a:latin typeface="Bahnschrift Light"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AEE3971D-746C-9E14-06D8-0DE3FE3C6BD2}"/>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9" name="TextBox 8">
            <a:extLst>
              <a:ext uri="{FF2B5EF4-FFF2-40B4-BE49-F238E27FC236}">
                <a16:creationId xmlns:a16="http://schemas.microsoft.com/office/drawing/2014/main" id="{8C13F922-A792-F6EC-A75A-EF1BA4620257}"/>
              </a:ext>
            </a:extLst>
          </p:cNvPr>
          <p:cNvSpPr txBox="1"/>
          <p:nvPr/>
        </p:nvSpPr>
        <p:spPr>
          <a:xfrm>
            <a:off x="221989" y="2384722"/>
            <a:ext cx="3131332" cy="6540252"/>
          </a:xfrm>
          <a:prstGeom prst="rect">
            <a:avLst/>
          </a:prstGeom>
          <a:noFill/>
        </p:spPr>
        <p:txBody>
          <a:bodyPr wrap="square" rtlCol="0">
            <a:spAutoFit/>
          </a:bodyPr>
          <a:lstStyle/>
          <a:p>
            <a:r>
              <a:rPr lang="en-GB" sz="1200" b="1" u="sng" dirty="0">
                <a:latin typeface="Bahnschrift Light SemiCondensed" panose="020B0502040204020203" pitchFamily="34" charset="0"/>
                <a:cs typeface="Shruti" panose="020B0502040204020203" pitchFamily="34" charset="0"/>
              </a:rPr>
              <a:t>June themes and Celebrations</a:t>
            </a:r>
          </a:p>
          <a:p>
            <a:r>
              <a:rPr lang="en-GB" sz="1200" dirty="0">
                <a:latin typeface="Bahnschrift Light SemiCondensed" panose="020B0502040204020203" pitchFamily="34" charset="0"/>
                <a:cs typeface="Shruti" panose="020B0502040204020203" pitchFamily="34" charset="0"/>
              </a:rPr>
              <a:t>Fairy tales and moving on. This month we will be learning about the children's favourite fairy tale characters. Please talk to your child about their favourites and they will be able to share these amazing tales with their friends. We will also be discussing moving on for those children who will be leaving us in July.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The children will be participating in a variety of activities for healthy eating week such as making their own choice of fruit kebabs and creating craft for Father’s day, including banana flapjacks.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As you are aware the last term is very busy for children going off to Reception, reports will be with you by the end of June. A leavers presentation and party will be held in July, more details for this will follow shortly.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In July we will be holding a cake sale and Teddy bears picnic to celebrate the community hall securing a defibrillator for the community and to raise money for the British Heart foundation. More details to follow in our July Newsletter.</a:t>
            </a:r>
          </a:p>
          <a:p>
            <a:endParaRPr lang="en-GB" sz="1200" dirty="0">
              <a:latin typeface="Bahnschrift Light SemiCondensed" panose="020B0502040204020203" pitchFamily="34" charset="0"/>
              <a:cs typeface="Shruti" panose="020B0502040204020203" pitchFamily="34" charset="0"/>
            </a:endParaRPr>
          </a:p>
          <a:p>
            <a:r>
              <a:rPr lang="en-GB" sz="1200" b="1" u="sng" dirty="0">
                <a:latin typeface="Bahnschrift Light SemiCondensed" panose="020B0502040204020203" pitchFamily="34" charset="0"/>
                <a:cs typeface="Shruti" panose="020B0502040204020203" pitchFamily="34" charset="0"/>
              </a:rPr>
              <a:t>Dates for your Diary</a:t>
            </a:r>
          </a:p>
          <a:p>
            <a:r>
              <a:rPr lang="en-GB" sz="1200" u="sng" dirty="0">
                <a:latin typeface="Bahnschrift Light SemiCondensed" panose="020B0502040204020203" pitchFamily="34" charset="0"/>
                <a:cs typeface="Shruti" panose="020B0502040204020203" pitchFamily="34" charset="0"/>
              </a:rPr>
              <a:t>Summer Term </a:t>
            </a:r>
          </a:p>
          <a:p>
            <a:r>
              <a:rPr lang="en-GB" sz="1200" dirty="0">
                <a:latin typeface="Bahnschrift Light SemiCondensed" panose="020B0502040204020203" pitchFamily="34" charset="0"/>
                <a:cs typeface="Shruti" panose="020B0502040204020203" pitchFamily="34" charset="0"/>
              </a:rPr>
              <a:t>Monday 5</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June – Friday 21</a:t>
            </a:r>
            <a:r>
              <a:rPr lang="en-GB" sz="1200" baseline="30000" dirty="0">
                <a:latin typeface="Bahnschrift Light SemiCondensed" panose="020B0502040204020203" pitchFamily="34" charset="0"/>
                <a:cs typeface="Shruti" panose="020B0502040204020203" pitchFamily="34" charset="0"/>
              </a:rPr>
              <a:t>st</a:t>
            </a:r>
            <a:r>
              <a:rPr lang="en-GB" sz="1200" dirty="0">
                <a:latin typeface="Bahnschrift Light SemiCondensed" panose="020B0502040204020203" pitchFamily="34" charset="0"/>
                <a:cs typeface="Shruti" panose="020B0502040204020203" pitchFamily="34" charset="0"/>
              </a:rPr>
              <a:t> July (last day </a:t>
            </a:r>
            <a:r>
              <a:rPr lang="en-GB" sz="1200">
                <a:latin typeface="Bahnschrift Light SemiCondensed" panose="020B0502040204020203" pitchFamily="34" charset="0"/>
                <a:cs typeface="Shruti" panose="020B0502040204020203" pitchFamily="34" charset="0"/>
              </a:rPr>
              <a:t>for pre-school)</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Nursery remains open until Friday 18</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August</a:t>
            </a:r>
          </a:p>
          <a:p>
            <a:r>
              <a:rPr lang="en-GB" sz="1200" dirty="0">
                <a:latin typeface="Bahnschrift Light SemiCondensed" panose="020B0502040204020203" pitchFamily="34" charset="0"/>
                <a:cs typeface="Shruti" panose="020B0502040204020203" pitchFamily="34" charset="0"/>
              </a:rPr>
              <a:t>Nursery returns Monday 4</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September open for all. </a:t>
            </a: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10" name="Rectangle 9">
            <a:extLst>
              <a:ext uri="{FF2B5EF4-FFF2-40B4-BE49-F238E27FC236}">
                <a16:creationId xmlns:a16="http://schemas.microsoft.com/office/drawing/2014/main" id="{1B3F3B08-657B-590F-B129-6527E4D91A64}"/>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11" name="Straight Connector 10">
            <a:extLst>
              <a:ext uri="{FF2B5EF4-FFF2-40B4-BE49-F238E27FC236}">
                <a16:creationId xmlns:a16="http://schemas.microsoft.com/office/drawing/2014/main" id="{2561E1B7-A4CF-E1BE-BEE5-64886EF21A2E}"/>
              </a:ext>
            </a:extLst>
          </p:cNvPr>
          <p:cNvCxnSpPr>
            <a:cxnSpLocks/>
          </p:cNvCxnSpPr>
          <p:nvPr/>
        </p:nvCxnSpPr>
        <p:spPr>
          <a:xfrm>
            <a:off x="3504680" y="2184423"/>
            <a:ext cx="0" cy="6252754"/>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67D05726-5A56-C90C-53B5-15D8267B6850}"/>
              </a:ext>
            </a:extLst>
          </p:cNvPr>
          <p:cNvSpPr txBox="1"/>
          <p:nvPr/>
        </p:nvSpPr>
        <p:spPr>
          <a:xfrm>
            <a:off x="3632544" y="2384722"/>
            <a:ext cx="3131332" cy="6355586"/>
          </a:xfrm>
          <a:prstGeom prst="rect">
            <a:avLst/>
          </a:prstGeom>
          <a:noFill/>
        </p:spPr>
        <p:txBody>
          <a:bodyPr wrap="square" rtlCol="0">
            <a:spAutoFit/>
          </a:bodyPr>
          <a:lstStyle/>
          <a:p>
            <a:r>
              <a:rPr lang="en-GB" sz="1100" b="1" u="sng" dirty="0">
                <a:solidFill>
                  <a:srgbClr val="FF0000"/>
                </a:solidFill>
                <a:latin typeface="Bahnschrift Light SemiCondensed" panose="020B0502040204020203" pitchFamily="34" charset="0"/>
                <a:cs typeface="Shruti" panose="020B0502040204020203" pitchFamily="34" charset="0"/>
              </a:rPr>
              <a:t>Important Notices</a:t>
            </a:r>
          </a:p>
          <a:p>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Do not enter the Carpark after 9 am or before 4pm</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Children are not to use the carpark to play in once leaving the setting</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If you require your child to attend breakfast club, please arrive no later than 8:25am</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All children need to have their own bag with items they may need every day.</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Please as previously stated, No dresses, skinny jeans and open toe sandals or lace up shoes. </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Please supply named sun cream in a bag and a sun hat. Although the children may not need a winter coat, please ensure they arrive with a rain jacket in case the weather changes throughout the day. </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Please be aware, lateness and absences will be charged. </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Days of attendance are fixed, if you would like to add on days, we will do our best to accommodate this</a:t>
            </a:r>
          </a:p>
          <a:p>
            <a:pPr marL="171450" indent="-171450">
              <a:buFont typeface="Wingdings" panose="05000000000000000000" pitchFamily="2" charset="2"/>
              <a:buChar char="q"/>
            </a:pPr>
            <a:endParaRPr lang="en-GB" sz="1100" dirty="0">
              <a:latin typeface="Bahnschrift Light SemiCondensed" panose="020B0502040204020203" pitchFamily="34" charset="0"/>
              <a:cs typeface="Shruti" panose="020B0502040204020203" pitchFamily="34" charset="0"/>
            </a:endParaRPr>
          </a:p>
          <a:p>
            <a:pPr marL="171450" indent="-171450">
              <a:buFont typeface="Wingdings" panose="05000000000000000000" pitchFamily="2" charset="2"/>
              <a:buChar char="q"/>
            </a:pPr>
            <a:r>
              <a:rPr lang="en-GB" sz="1100" dirty="0">
                <a:latin typeface="Bahnschrift Light SemiCondensed" panose="020B0502040204020203" pitchFamily="34" charset="0"/>
                <a:cs typeface="Shruti" panose="020B0502040204020203" pitchFamily="34" charset="0"/>
              </a:rPr>
              <a:t>Holiday – Please fill in a holiday form before you go. Your usual days will still be chargeable.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We really appreciate your partnership with following these rules. We have them in place to safeguard your children and to maximise their learning and development whilst at nursery. Having a good routine is important for all children.</a:t>
            </a:r>
          </a:p>
        </p:txBody>
      </p:sp>
      <p:pic>
        <p:nvPicPr>
          <p:cNvPr id="19" name="Picture 18" descr="A picture containing flower, yellow, sunflower, design&#10;&#10;Description automatically generated">
            <a:extLst>
              <a:ext uri="{FF2B5EF4-FFF2-40B4-BE49-F238E27FC236}">
                <a16:creationId xmlns:a16="http://schemas.microsoft.com/office/drawing/2014/main" id="{43070F0A-8C94-C1F3-E2A8-6241BA458A7E}"/>
              </a:ext>
            </a:extLst>
          </p:cNvPr>
          <p:cNvPicPr>
            <a:picLocks noChangeAspect="1"/>
          </p:cNvPicPr>
          <p:nvPr/>
        </p:nvPicPr>
        <p:blipFill rotWithShape="1">
          <a:blip r:embed="rId3">
            <a:extLst>
              <a:ext uri="{28A0092B-C50C-407E-A947-70E740481C1C}">
                <a14:useLocalDpi xmlns:a14="http://schemas.microsoft.com/office/drawing/2010/main" val="0"/>
              </a:ext>
            </a:extLst>
          </a:blip>
          <a:srcRect b="78173"/>
          <a:stretch/>
        </p:blipFill>
        <p:spPr>
          <a:xfrm>
            <a:off x="0" y="94737"/>
            <a:ext cx="6858000" cy="1224010"/>
          </a:xfrm>
          <a:prstGeom prst="rect">
            <a:avLst/>
          </a:prstGeom>
        </p:spPr>
      </p:pic>
      <p:sp>
        <p:nvSpPr>
          <p:cNvPr id="12" name="Rectangle 11">
            <a:extLst>
              <a:ext uri="{FF2B5EF4-FFF2-40B4-BE49-F238E27FC236}">
                <a16:creationId xmlns:a16="http://schemas.microsoft.com/office/drawing/2014/main" id="{C65987B6-F78B-3994-9ACC-9F74A14CE892}"/>
              </a:ext>
            </a:extLst>
          </p:cNvPr>
          <p:cNvSpPr/>
          <p:nvPr/>
        </p:nvSpPr>
        <p:spPr>
          <a:xfrm>
            <a:off x="261997" y="1032597"/>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June 2023</a:t>
            </a:r>
          </a:p>
        </p:txBody>
      </p:sp>
      <p:pic>
        <p:nvPicPr>
          <p:cNvPr id="20" name="Picture 19" descr="A picture containing flower, yellow, sunflower, design&#10;&#10;Description automatically generated">
            <a:extLst>
              <a:ext uri="{FF2B5EF4-FFF2-40B4-BE49-F238E27FC236}">
                <a16:creationId xmlns:a16="http://schemas.microsoft.com/office/drawing/2014/main" id="{B781C925-C990-9132-6BB2-5733CCAE0847}"/>
              </a:ext>
            </a:extLst>
          </p:cNvPr>
          <p:cNvPicPr>
            <a:picLocks noChangeAspect="1"/>
          </p:cNvPicPr>
          <p:nvPr/>
        </p:nvPicPr>
        <p:blipFill rotWithShape="1">
          <a:blip r:embed="rId3">
            <a:extLst>
              <a:ext uri="{28A0092B-C50C-407E-A947-70E740481C1C}">
                <a14:useLocalDpi xmlns:a14="http://schemas.microsoft.com/office/drawing/2010/main" val="0"/>
              </a:ext>
            </a:extLst>
          </a:blip>
          <a:srcRect l="3237" t="2618" r="2222" b="81032"/>
          <a:stretch/>
        </p:blipFill>
        <p:spPr>
          <a:xfrm>
            <a:off x="221989" y="8944033"/>
            <a:ext cx="6483608" cy="916873"/>
          </a:xfrm>
          <a:prstGeom prst="rect">
            <a:avLst/>
          </a:prstGeom>
        </p:spPr>
      </p:pic>
    </p:spTree>
    <p:extLst>
      <p:ext uri="{BB962C8B-B14F-4D97-AF65-F5344CB8AC3E}">
        <p14:creationId xmlns:p14="http://schemas.microsoft.com/office/powerpoint/2010/main" val="64326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picture containing flower, yellow, sunflower, design&#10;&#10;Description automatically generated">
            <a:extLst>
              <a:ext uri="{FF2B5EF4-FFF2-40B4-BE49-F238E27FC236}">
                <a16:creationId xmlns:a16="http://schemas.microsoft.com/office/drawing/2014/main" id="{BCFFB33C-860E-D012-90DC-9A999E66B147}"/>
              </a:ext>
            </a:extLst>
          </p:cNvPr>
          <p:cNvPicPr>
            <a:picLocks noChangeAspect="1"/>
          </p:cNvPicPr>
          <p:nvPr/>
        </p:nvPicPr>
        <p:blipFill rotWithShape="1">
          <a:blip r:embed="rId2">
            <a:extLst>
              <a:ext uri="{28A0092B-C50C-407E-A947-70E740481C1C}">
                <a14:useLocalDpi xmlns:a14="http://schemas.microsoft.com/office/drawing/2010/main" val="0"/>
              </a:ext>
            </a:extLst>
          </a:blip>
          <a:srcRect t="2618" b="78173"/>
          <a:stretch/>
        </p:blipFill>
        <p:spPr>
          <a:xfrm>
            <a:off x="0" y="34591"/>
            <a:ext cx="6858000" cy="1077218"/>
          </a:xfrm>
          <a:prstGeom prst="rect">
            <a:avLst/>
          </a:prstGeom>
        </p:spPr>
      </p:pic>
      <p:sp>
        <p:nvSpPr>
          <p:cNvPr id="4" name="Rectangle 3">
            <a:extLst>
              <a:ext uri="{FF2B5EF4-FFF2-40B4-BE49-F238E27FC236}">
                <a16:creationId xmlns:a16="http://schemas.microsoft.com/office/drawing/2014/main" id="{E795A5BC-2EA8-A135-DDEC-6EEF9A186262}"/>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0E7BD2ED-C5AD-1062-4ECB-5118545EE675}"/>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6" name="Rectangle 5">
            <a:extLst>
              <a:ext uri="{FF2B5EF4-FFF2-40B4-BE49-F238E27FC236}">
                <a16:creationId xmlns:a16="http://schemas.microsoft.com/office/drawing/2014/main" id="{F676AA9B-8767-4EA6-BB31-7F2093594EFC}"/>
              </a:ext>
            </a:extLst>
          </p:cNvPr>
          <p:cNvSpPr/>
          <p:nvPr/>
        </p:nvSpPr>
        <p:spPr>
          <a:xfrm>
            <a:off x="188530" y="791640"/>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June 2023</a:t>
            </a:r>
          </a:p>
        </p:txBody>
      </p:sp>
      <p:pic>
        <p:nvPicPr>
          <p:cNvPr id="7" name="Picture 6" descr="A blue sign with white text&#10;&#10;Description automatically generated with low confidence">
            <a:extLst>
              <a:ext uri="{FF2B5EF4-FFF2-40B4-BE49-F238E27FC236}">
                <a16:creationId xmlns:a16="http://schemas.microsoft.com/office/drawing/2014/main" id="{7122ADC3-9908-13CF-2A75-531DBBFFAA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8" name="Rectangle 7">
            <a:extLst>
              <a:ext uri="{FF2B5EF4-FFF2-40B4-BE49-F238E27FC236}">
                <a16:creationId xmlns:a16="http://schemas.microsoft.com/office/drawing/2014/main" id="{375B7120-CA05-5F3E-DD33-369FDE248135}"/>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2081244A-59EC-B5D9-AF09-906FC6E00B1A}"/>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4"/>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5"/>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10" name="TextBox 9">
            <a:extLst>
              <a:ext uri="{FF2B5EF4-FFF2-40B4-BE49-F238E27FC236}">
                <a16:creationId xmlns:a16="http://schemas.microsoft.com/office/drawing/2014/main" id="{9C587480-CF08-058B-1488-E5B418808589}"/>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6"/>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1" name="Rectangle 10">
            <a:extLst>
              <a:ext uri="{FF2B5EF4-FFF2-40B4-BE49-F238E27FC236}">
                <a16:creationId xmlns:a16="http://schemas.microsoft.com/office/drawing/2014/main" id="{7C62F8CD-EB03-B2F1-EE20-0250BE47FC6F}"/>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2" name="TextBox 11">
            <a:extLst>
              <a:ext uri="{FF2B5EF4-FFF2-40B4-BE49-F238E27FC236}">
                <a16:creationId xmlns:a16="http://schemas.microsoft.com/office/drawing/2014/main" id="{C97A9793-F1AB-2384-EC63-E0630D9CB315}"/>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7"/>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8"/>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9"/>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3" name="Picture 12">
            <a:extLst>
              <a:ext uri="{FF2B5EF4-FFF2-40B4-BE49-F238E27FC236}">
                <a16:creationId xmlns:a16="http://schemas.microsoft.com/office/drawing/2014/main" id="{5B9253F7-608E-7B72-4574-9656E741EB3A}"/>
              </a:ext>
            </a:extLst>
          </p:cNvPr>
          <p:cNvPicPr>
            <a:picLocks noChangeAspect="1"/>
          </p:cNvPicPr>
          <p:nvPr/>
        </p:nvPicPr>
        <p:blipFill rotWithShape="1">
          <a:blip r:embed="rId10"/>
          <a:srcRect r="63162"/>
          <a:stretch/>
        </p:blipFill>
        <p:spPr>
          <a:xfrm>
            <a:off x="3820162" y="6818089"/>
            <a:ext cx="1973622" cy="2781845"/>
          </a:xfrm>
          <a:prstGeom prst="rect">
            <a:avLst/>
          </a:prstGeom>
        </p:spPr>
      </p:pic>
    </p:spTree>
    <p:extLst>
      <p:ext uri="{BB962C8B-B14F-4D97-AF65-F5344CB8AC3E}">
        <p14:creationId xmlns:p14="http://schemas.microsoft.com/office/powerpoint/2010/main" val="3113661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89</TotalTime>
  <Words>632</Words>
  <Application>Microsoft Office PowerPoint</Application>
  <PresentationFormat>A4 Paper (210x297 mm)</PresentationFormat>
  <Paragraphs>76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2</cp:revision>
  <cp:lastPrinted>2023-05-31T14:56:12Z</cp:lastPrinted>
  <dcterms:created xsi:type="dcterms:W3CDTF">2023-05-31T13:59:19Z</dcterms:created>
  <dcterms:modified xsi:type="dcterms:W3CDTF">2023-06-02T15:29:00Z</dcterms:modified>
</cp:coreProperties>
</file>