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25B0F6-47CE-43E2-ADD7-48A07EA3B3C4}" v="1" dt="2023-07-25T15:57:35.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50" d="100"/>
          <a:sy n="150" d="100"/>
        </p:scale>
        <p:origin x="614" y="-28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C4870-0D95-4C28-BE3D-9A6BD56606D7}"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0C4870-0D95-4C28-BE3D-9A6BD56606D7}" type="datetimeFigureOut">
              <a:rPr lang="en-GB" smtClean="0"/>
              <a:t>25/07/2023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0C4870-0D95-4C28-BE3D-9A6BD56606D7}" type="datetimeFigureOut">
              <a:rPr lang="en-GB" smtClean="0"/>
              <a:t>25/07/2023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25/07/2023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25/07/2023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helsfieldbrom@yahoo.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channel/UCBIqDIiLdPr0K8IOuEtlIkA" TargetMode="External"/><Relationship Id="rId3" Type="http://schemas.openxmlformats.org/officeDocument/2006/relationships/hyperlink" Target="mailto:BLENHEIMCFC@BROMLEY.GOV.UK" TargetMode="External"/><Relationship Id="rId7" Type="http://schemas.openxmlformats.org/officeDocument/2006/relationships/hyperlink" Target="https://www.instagram.com/p/B-ps7qjpn2G/?igshid=ufxbzvohtka9"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facebook.com/Bromley-Children-Project-2110796529000470/" TargetMode="External"/><Relationship Id="rId5" Type="http://schemas.openxmlformats.org/officeDocument/2006/relationships/hyperlink" Target="http://www.mind.org.uk/" TargetMode="External"/><Relationship Id="rId4" Type="http://schemas.openxmlformats.org/officeDocument/2006/relationships/hyperlink" Target="mailto:COTMANDENECFC@BROMLEY.GOV.UK"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96AF8B-9D1B-1872-0606-24A851590700}"/>
              </a:ext>
            </a:extLst>
          </p:cNvPr>
          <p:cNvSpPr/>
          <p:nvPr/>
        </p:nvSpPr>
        <p:spPr>
          <a:xfrm>
            <a:off x="112688" y="8436067"/>
            <a:ext cx="2166891" cy="276999"/>
          </a:xfrm>
          <a:prstGeom prst="rect">
            <a:avLst/>
          </a:prstGeom>
        </p:spPr>
        <p:txBody>
          <a:bodyPr wrap="square">
            <a:spAutoFit/>
          </a:bodyPr>
          <a:lstStyle/>
          <a:p>
            <a:r>
              <a:rPr lang="en-GB" sz="1200" dirty="0">
                <a:latin typeface="Bahnschrift Light" panose="020B0502040204020203" pitchFamily="34" charset="0"/>
                <a:cs typeface="Shruti" panose="020B0502040204020203" pitchFamily="34" charset="0"/>
              </a:rPr>
              <a:t>Phone: 01689 853183</a:t>
            </a:r>
          </a:p>
        </p:txBody>
      </p:sp>
      <p:sp>
        <p:nvSpPr>
          <p:cNvPr id="5" name="Rectangle 4">
            <a:extLst>
              <a:ext uri="{FF2B5EF4-FFF2-40B4-BE49-F238E27FC236}">
                <a16:creationId xmlns:a16="http://schemas.microsoft.com/office/drawing/2014/main" id="{4FC44FF6-7351-492B-06E0-1CDC337490B3}"/>
              </a:ext>
            </a:extLst>
          </p:cNvPr>
          <p:cNvSpPr/>
          <p:nvPr/>
        </p:nvSpPr>
        <p:spPr>
          <a:xfrm>
            <a:off x="112688" y="8713066"/>
            <a:ext cx="2622834" cy="276999"/>
          </a:xfrm>
          <a:prstGeom prst="rect">
            <a:avLst/>
          </a:prstGeom>
        </p:spPr>
        <p:txBody>
          <a:bodyPr wrap="none">
            <a:spAutoFit/>
          </a:bodyPr>
          <a:lstStyle/>
          <a:p>
            <a:pPr algn="ctr"/>
            <a:r>
              <a:rPr lang="en-GB" sz="1200" dirty="0">
                <a:latin typeface="Bahnschrift Light" panose="020B0502040204020203" pitchFamily="34" charset="0"/>
                <a:cs typeface="Shruti" panose="020B0502040204020203" pitchFamily="34" charset="0"/>
              </a:rPr>
              <a:t>Email: </a:t>
            </a:r>
            <a:r>
              <a:rPr lang="en-GB" sz="1200" dirty="0">
                <a:latin typeface="Bahnschrift Light" panose="020B0502040204020203" pitchFamily="34" charset="0"/>
                <a:cs typeface="Shruti" panose="020B0502040204020203" pitchFamily="34" charset="0"/>
                <a:hlinkClick r:id="rId2">
                  <a:extLst>
                    <a:ext uri="{A12FA001-AC4F-418D-AE19-62706E023703}">
                      <ahyp:hlinkClr xmlns:ahyp="http://schemas.microsoft.com/office/drawing/2018/hyperlinkcolor" val="tx"/>
                    </a:ext>
                  </a:extLst>
                </a:hlinkClick>
              </a:rPr>
              <a:t>chelsfieldbrom@yahoo.co.uk</a:t>
            </a:r>
            <a:endParaRPr lang="en-GB" sz="1200" dirty="0">
              <a:latin typeface="Bahnschrift Light" panose="020B0502040204020203" pitchFamily="34" charset="0"/>
              <a:cs typeface="Shruti" panose="020B0502040204020203" pitchFamily="34" charset="0"/>
            </a:endParaRPr>
          </a:p>
        </p:txBody>
      </p:sp>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12689" y="3373143"/>
            <a:ext cx="3131332" cy="5062924"/>
          </a:xfrm>
          <a:prstGeom prst="rect">
            <a:avLst/>
          </a:prstGeom>
          <a:noFill/>
        </p:spPr>
        <p:txBody>
          <a:bodyPr wrap="square" rtlCol="0">
            <a:spAutoFit/>
          </a:bodyPr>
          <a:lstStyle/>
          <a:p>
            <a:r>
              <a:rPr lang="en-GB" sz="1200" b="1" u="sng" dirty="0">
                <a:latin typeface="Bahnschrift Light SemiCondensed" panose="020B0502040204020203" pitchFamily="34" charset="0"/>
                <a:cs typeface="Shruti" panose="020B0502040204020203" pitchFamily="34" charset="0"/>
              </a:rPr>
              <a:t>August themes and Celebrations</a:t>
            </a:r>
          </a:p>
          <a:p>
            <a:r>
              <a:rPr lang="en-GB" sz="1200" dirty="0">
                <a:latin typeface="Bahnschrift Light SemiCondensed" panose="020B0502040204020203" pitchFamily="34" charset="0"/>
                <a:cs typeface="Shruti" panose="020B0502040204020203" pitchFamily="34" charset="0"/>
              </a:rPr>
              <a:t>Colours and Materials, this month we will be celebrating Raksha Bandha.</a:t>
            </a:r>
          </a:p>
          <a:p>
            <a:r>
              <a:rPr lang="en-GB" sz="1200" b="1" dirty="0">
                <a:latin typeface="Bahnschrift Light SemiCondensed" panose="020B0502040204020203" pitchFamily="34" charset="0"/>
                <a:cs typeface="Shruti" panose="020B0502040204020203" pitchFamily="34" charset="0"/>
              </a:rPr>
              <a:t>Cooking- </a:t>
            </a:r>
            <a:r>
              <a:rPr lang="en-GB" sz="1200" dirty="0">
                <a:latin typeface="Bahnschrift Light SemiCondensed" panose="020B0502040204020203" pitchFamily="34" charset="0"/>
                <a:cs typeface="Shruti" panose="020B0502040204020203" pitchFamily="34" charset="0"/>
              </a:rPr>
              <a:t>Banana boats/Fruit-a-saurus-skewers</a:t>
            </a:r>
          </a:p>
          <a:p>
            <a:endParaRPr lang="en-GB" sz="1200" dirty="0">
              <a:latin typeface="Bahnschrift Light SemiCondensed" panose="020B0502040204020203" pitchFamily="34" charset="0"/>
              <a:cs typeface="Shruti" panose="020B0502040204020203" pitchFamily="34" charset="0"/>
            </a:endParaRPr>
          </a:p>
          <a:p>
            <a:r>
              <a:rPr lang="en-GB" sz="1200" b="1" u="sng" dirty="0">
                <a:latin typeface="Bahnschrift Light SemiCondensed" panose="020B0502040204020203" pitchFamily="34" charset="0"/>
                <a:cs typeface="Shruti" panose="020B0502040204020203" pitchFamily="34" charset="0"/>
              </a:rPr>
              <a:t>Autumn term dates</a:t>
            </a:r>
          </a:p>
          <a:p>
            <a:r>
              <a:rPr lang="en-GB" sz="1200" dirty="0">
                <a:latin typeface="Bahnschrift Light SemiCondensed" panose="020B0502040204020203" pitchFamily="34" charset="0"/>
                <a:cs typeface="Shruti" panose="020B0502040204020203" pitchFamily="34" charset="0"/>
              </a:rPr>
              <a:t>End of term for nursery children 18/08/2023</a:t>
            </a:r>
          </a:p>
          <a:p>
            <a:r>
              <a:rPr lang="en-GB" sz="1200" dirty="0">
                <a:latin typeface="Bahnschrift Light SemiCondensed" panose="020B0502040204020203" pitchFamily="34" charset="0"/>
                <a:cs typeface="Shruti" panose="020B0502040204020203" pitchFamily="34" charset="0"/>
              </a:rPr>
              <a:t>New term begins for all, 4</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September 2023.</a:t>
            </a:r>
          </a:p>
          <a:p>
            <a:r>
              <a:rPr lang="en-GB" sz="1200" dirty="0">
                <a:latin typeface="Bahnschrift Light SemiCondensed" panose="020B0502040204020203" pitchFamily="34" charset="0"/>
                <a:cs typeface="Shruti" panose="020B0502040204020203" pitchFamily="34" charset="0"/>
              </a:rPr>
              <a:t>Half term for Preschool children-</a:t>
            </a:r>
          </a:p>
          <a:p>
            <a:r>
              <a:rPr lang="en-GB" sz="1200" dirty="0">
                <a:latin typeface="Bahnschrift Light SemiCondensed" panose="020B0502040204020203" pitchFamily="34" charset="0"/>
                <a:cs typeface="Shruti" panose="020B0502040204020203" pitchFamily="34" charset="0"/>
              </a:rPr>
              <a:t>Monday 16</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October-Friday 27th October</a:t>
            </a:r>
          </a:p>
          <a:p>
            <a:r>
              <a:rPr lang="en-GB" sz="1200" dirty="0">
                <a:latin typeface="Bahnschrift Light SemiCondensed" panose="020B0502040204020203" pitchFamily="34" charset="0"/>
                <a:cs typeface="Shruti" panose="020B0502040204020203" pitchFamily="34" charset="0"/>
              </a:rPr>
              <a:t>New Term begins</a:t>
            </a:r>
          </a:p>
          <a:p>
            <a:r>
              <a:rPr lang="en-GB" sz="1200" dirty="0">
                <a:latin typeface="Bahnschrift Light SemiCondensed" panose="020B0502040204020203" pitchFamily="34" charset="0"/>
                <a:cs typeface="Shruti" panose="020B0502040204020203" pitchFamily="34" charset="0"/>
              </a:rPr>
              <a:t>Monday 30th October-Tuesday 19</a:t>
            </a:r>
            <a:r>
              <a:rPr lang="en-GB" sz="1200" baseline="30000" dirty="0">
                <a:latin typeface="Bahnschrift Light SemiCondensed" panose="020B0502040204020203" pitchFamily="34" charset="0"/>
                <a:cs typeface="Shruti" panose="020B0502040204020203" pitchFamily="34" charset="0"/>
              </a:rPr>
              <a:t>th</a:t>
            </a:r>
            <a:r>
              <a:rPr lang="en-GB" sz="1200" dirty="0">
                <a:latin typeface="Bahnschrift Light SemiCondensed" panose="020B0502040204020203" pitchFamily="34" charset="0"/>
                <a:cs typeface="Shruti" panose="020B0502040204020203" pitchFamily="34" charset="0"/>
              </a:rPr>
              <a:t> December</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We would like to begin by thanking all parents who took the time out from their busy schedules to attend our Defibrillator evening. We were  overwhelmed by the turn out and are hoping that we can all spread the word that we have this within the community.</a:t>
            </a:r>
          </a:p>
          <a:p>
            <a:r>
              <a:rPr lang="en-GB" sz="1200" dirty="0">
                <a:latin typeface="Bahnschrift Light SemiCondensed" panose="020B0502040204020203" pitchFamily="34" charset="0"/>
                <a:cs typeface="Shruti" panose="020B0502040204020203" pitchFamily="34" charset="0"/>
              </a:rPr>
              <a:t>We also wish to thank everyone who donated money, brought cakes and raffle tickets. To date we have raised £503.00 for the British Heart Foundation, this is above and beyond the amount we were hoping to raise, Thank you once again for your support.</a:t>
            </a: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504680" y="3585051"/>
            <a:ext cx="0" cy="4852126"/>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613980" y="3373143"/>
            <a:ext cx="3131332" cy="5847755"/>
          </a:xfrm>
          <a:prstGeom prst="rect">
            <a:avLst/>
          </a:prstGeom>
          <a:noFill/>
        </p:spPr>
        <p:txBody>
          <a:bodyPr wrap="square" rtlCol="0">
            <a:spAutoFit/>
          </a:bodyPr>
          <a:lstStyle/>
          <a:p>
            <a:r>
              <a:rPr lang="en-GB" sz="1100" dirty="0">
                <a:latin typeface="Bahnschrift Light SemiCondensed" panose="020B0502040204020203" pitchFamily="34" charset="0"/>
                <a:cs typeface="Shruti" panose="020B0502040204020203" pitchFamily="34" charset="0"/>
              </a:rPr>
              <a:t>We sadly said goodbye to many of our school leavers, they performed fantastically at the Graduation ceremony, we were all very proud. We wish all children and parents a restful summer and lots of good wishes as the children begin the next stage into Reception.</a:t>
            </a:r>
          </a:p>
          <a:p>
            <a:r>
              <a:rPr lang="en-GB" sz="1100" dirty="0">
                <a:latin typeface="Bahnschrift Light SemiCondensed" panose="020B0502040204020203" pitchFamily="34" charset="0"/>
                <a:cs typeface="Shruti" panose="020B0502040204020203" pitchFamily="34" charset="0"/>
              </a:rPr>
              <a:t>For the children remaining, we will be holding a parents evening in October to discuss your child’s progress and next steps. Further information will follow in September.</a:t>
            </a:r>
          </a:p>
          <a:p>
            <a:endParaRPr lang="en-GB" sz="1100"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Gentle Reminder</a:t>
            </a:r>
          </a:p>
          <a:p>
            <a:endParaRPr lang="en-GB" sz="1100" b="1" u="sng"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Please do not use the </a:t>
            </a:r>
            <a:r>
              <a:rPr lang="en-GB" sz="1100" b="1" dirty="0">
                <a:latin typeface="Bahnschrift Light SemiCondensed" panose="020B0502040204020203" pitchFamily="34" charset="0"/>
                <a:cs typeface="Shruti" panose="020B0502040204020203" pitchFamily="34" charset="0"/>
              </a:rPr>
              <a:t>carpark</a:t>
            </a:r>
            <a:r>
              <a:rPr lang="en-GB" sz="1100" dirty="0">
                <a:latin typeface="Bahnschrift Light SemiCondensed" panose="020B0502040204020203" pitchFamily="34" charset="0"/>
                <a:cs typeface="Shruti" panose="020B0502040204020203" pitchFamily="34" charset="0"/>
              </a:rPr>
              <a:t> between the hours of 9am-3pm. Please ensure your children do not use this area to play once vacating the setting.</a:t>
            </a:r>
          </a:p>
          <a:p>
            <a:br>
              <a:rPr lang="en-GB" sz="1100" b="1" dirty="0">
                <a:latin typeface="Bahnschrift Light SemiCondensed" panose="020B0502040204020203" pitchFamily="34" charset="0"/>
                <a:cs typeface="Shruti" panose="020B0502040204020203" pitchFamily="34" charset="0"/>
              </a:rPr>
            </a:br>
            <a:r>
              <a:rPr lang="en-GB" sz="1100" b="1" dirty="0">
                <a:latin typeface="Bahnschrift Light SemiCondensed" panose="020B0502040204020203" pitchFamily="34" charset="0"/>
                <a:cs typeface="Shruti" panose="020B0502040204020203" pitchFamily="34" charset="0"/>
              </a:rPr>
              <a:t>Childrens bags- </a:t>
            </a:r>
            <a:r>
              <a:rPr lang="en-GB" sz="1100" dirty="0">
                <a:latin typeface="Bahnschrift Light SemiCondensed" panose="020B0502040204020203" pitchFamily="34" charset="0"/>
                <a:cs typeface="Shruti" panose="020B0502040204020203" pitchFamily="34" charset="0"/>
              </a:rPr>
              <a:t>Please provide a spare change of clothes, nappies and wipes if required and a named water bottle.</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Dress code </a:t>
            </a:r>
            <a:r>
              <a:rPr lang="en-GB" sz="1100" b="1" dirty="0">
                <a:latin typeface="Bahnschrift Light SemiCondensed" panose="020B0502040204020203" pitchFamily="34" charset="0"/>
                <a:cs typeface="Shruti" panose="020B0502040204020203" pitchFamily="34" charset="0"/>
              </a:rPr>
              <a:t>- No skinny jeans, dresses or lace up shoes</a:t>
            </a:r>
          </a:p>
          <a:p>
            <a:endParaRPr lang="en-GB" sz="1100" b="1"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Breakfast club</a:t>
            </a:r>
            <a:r>
              <a:rPr lang="en-GB" sz="1100" dirty="0">
                <a:latin typeface="Bahnschrift Light SemiCondensed" panose="020B0502040204020203" pitchFamily="34" charset="0"/>
                <a:cs typeface="Shruti" panose="020B0502040204020203" pitchFamily="34" charset="0"/>
              </a:rPr>
              <a:t>- is between 8-8.30am, please arrive by 8.25am latest if breakfast is required.</a:t>
            </a:r>
          </a:p>
          <a:p>
            <a:endParaRPr lang="en-GB" sz="1100"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Lateness and absence-</a:t>
            </a:r>
            <a:r>
              <a:rPr lang="en-GB" sz="1100" dirty="0">
                <a:latin typeface="Bahnschrift Light SemiCondensed" panose="020B0502040204020203" pitchFamily="34" charset="0"/>
                <a:cs typeface="Shruti" panose="020B0502040204020203" pitchFamily="34" charset="0"/>
              </a:rPr>
              <a:t> Please be aware you will be charged if your child is absent, or parents are late when collecting their child. Please remember to inform us as early as possible if your child will not be attending. If your child arrives later than 9.30am, they will not be included in our daily lunch list, and a packed lunch box will need to be supplied.</a:t>
            </a:r>
          </a:p>
        </p:txBody>
      </p:sp>
      <p:sp>
        <p:nvSpPr>
          <p:cNvPr id="12" name="Rectangle 11">
            <a:extLst>
              <a:ext uri="{FF2B5EF4-FFF2-40B4-BE49-F238E27FC236}">
                <a16:creationId xmlns:a16="http://schemas.microsoft.com/office/drawing/2014/main" id="{ECB0F314-0BC2-71CF-3065-DDF3BF019D98}"/>
              </a:ext>
            </a:extLst>
          </p:cNvPr>
          <p:cNvSpPr/>
          <p:nvPr/>
        </p:nvSpPr>
        <p:spPr>
          <a:xfrm>
            <a:off x="411306" y="2228219"/>
            <a:ext cx="6334006" cy="1077218"/>
          </a:xfrm>
          <a:prstGeom prst="rect">
            <a:avLst/>
          </a:prstGeom>
        </p:spPr>
        <p:txBody>
          <a:bodyPr wrap="square">
            <a:spAutoFit/>
          </a:bodyPr>
          <a:lstStyle/>
          <a:p>
            <a:pPr algn="ctr"/>
            <a:r>
              <a:rPr lang="en-GB" sz="3200" b="1" u="sng" dirty="0">
                <a:solidFill>
                  <a:srgbClr val="FF0000"/>
                </a:solidFill>
                <a:latin typeface="Baguet Script" panose="020B0604020202020204" pitchFamily="2" charset="0"/>
                <a:cs typeface="Shruti" panose="020B0502040204020203" pitchFamily="34" charset="0"/>
              </a:rPr>
              <a:t>The Chelsfield Preschool and Nursery Newsletter August 2023</a:t>
            </a:r>
          </a:p>
        </p:txBody>
      </p:sp>
      <p:pic>
        <p:nvPicPr>
          <p:cNvPr id="2" name="Picture 1">
            <a:extLst>
              <a:ext uri="{FF2B5EF4-FFF2-40B4-BE49-F238E27FC236}">
                <a16:creationId xmlns:a16="http://schemas.microsoft.com/office/drawing/2014/main" id="{D2F5558B-5484-D055-88BC-02D4BE3204D9}"/>
              </a:ext>
            </a:extLst>
          </p:cNvPr>
          <p:cNvPicPr>
            <a:picLocks noChangeAspect="1"/>
          </p:cNvPicPr>
          <p:nvPr/>
        </p:nvPicPr>
        <p:blipFill rotWithShape="1">
          <a:blip r:embed="rId3"/>
          <a:srcRect t="21756"/>
          <a:stretch/>
        </p:blipFill>
        <p:spPr>
          <a:xfrm>
            <a:off x="0" y="0"/>
            <a:ext cx="6858000" cy="2211411"/>
          </a:xfrm>
          <a:prstGeom prst="rect">
            <a:avLst/>
          </a:prstGeom>
        </p:spPr>
      </p:pic>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540967"/>
            <a:ext cx="6334006" cy="1077218"/>
          </a:xfrm>
          <a:prstGeom prst="rect">
            <a:avLst/>
          </a:prstGeom>
        </p:spPr>
        <p:txBody>
          <a:bodyPr wrap="square">
            <a:spAutoFit/>
          </a:bodyPr>
          <a:lstStyle/>
          <a:p>
            <a:pPr algn="ctr"/>
            <a:r>
              <a:rPr lang="en-GB" sz="3200" b="1" u="sng" dirty="0">
                <a:latin typeface="Baguet Script" panose="020B0604020202020204" pitchFamily="2" charset="0"/>
                <a:cs typeface="Shruti" panose="020B0502040204020203" pitchFamily="34" charset="0"/>
              </a:rPr>
              <a:t>The Chelsfield Preschool and Nursery Newsletter July 2023</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3"/>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4"/>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3A81F14B-3CD9-20E2-D870-0495D474F8A6}"/>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5"/>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9B2731D4-FB0D-8868-F1CB-2E5E442122E3}"/>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3C656AE6-9CC2-3682-6C41-53CA489E4883}"/>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6"/>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7"/>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8"/>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8557109-0C14-4977-8A5B-870A69622B49}"/>
              </a:ext>
            </a:extLst>
          </p:cNvPr>
          <p:cNvPicPr>
            <a:picLocks noChangeAspect="1"/>
          </p:cNvPicPr>
          <p:nvPr/>
        </p:nvPicPr>
        <p:blipFill rotWithShape="1">
          <a:blip r:embed="rId9"/>
          <a:srcRect r="63162"/>
          <a:stretch/>
        </p:blipFill>
        <p:spPr>
          <a:xfrm>
            <a:off x="3820162" y="6818089"/>
            <a:ext cx="1973622" cy="2781845"/>
          </a:xfrm>
          <a:prstGeom prst="rect">
            <a:avLst/>
          </a:prstGeom>
        </p:spPr>
      </p:pic>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85</TotalTime>
  <Words>587</Words>
  <Application>Microsoft Office PowerPoint</Application>
  <PresentationFormat>A4 Paper (210x297 mm)</PresentationFormat>
  <Paragraphs>68</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Arial Narrow</vt:lpstr>
      <vt:lpstr>Baguet Script</vt:lpstr>
      <vt:lpstr>Bahnschrift Light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2</cp:revision>
  <cp:lastPrinted>2023-07-25T16:05:02Z</cp:lastPrinted>
  <dcterms:created xsi:type="dcterms:W3CDTF">2023-07-03T14:25:20Z</dcterms:created>
  <dcterms:modified xsi:type="dcterms:W3CDTF">2023-07-25T16:11:51Z</dcterms:modified>
</cp:coreProperties>
</file>