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31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0C4870-0D95-4C28-BE3D-9A6BD56606D7}"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317998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C4870-0D95-4C28-BE3D-9A6BD56606D7}"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5640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C4870-0D95-4C28-BE3D-9A6BD56606D7}"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282912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C4870-0D95-4C28-BE3D-9A6BD56606D7}"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404306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C4870-0D95-4C28-BE3D-9A6BD56606D7}"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404411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0C4870-0D95-4C28-BE3D-9A6BD56606D7}"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165667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0C4870-0D95-4C28-BE3D-9A6BD56606D7}"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132862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0C4870-0D95-4C28-BE3D-9A6BD56606D7}"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130327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C4870-0D95-4C28-BE3D-9A6BD56606D7}" type="datetimeFigureOut">
              <a:rPr lang="en-GB" smtClean="0"/>
              <a:t>14/09/2023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377447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0C4870-0D95-4C28-BE3D-9A6BD56606D7}"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146575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0C4870-0D95-4C28-BE3D-9A6BD56606D7}"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DD939-4B74-4818-A7FF-EEDDB94C25E2}" type="slidenum">
              <a:rPr lang="en-GB" smtClean="0"/>
              <a:t>‹#›</a:t>
            </a:fld>
            <a:endParaRPr lang="en-GB"/>
          </a:p>
        </p:txBody>
      </p:sp>
    </p:spTree>
    <p:extLst>
      <p:ext uri="{BB962C8B-B14F-4D97-AF65-F5344CB8AC3E}">
        <p14:creationId xmlns:p14="http://schemas.microsoft.com/office/powerpoint/2010/main" val="227700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C0C4870-0D95-4C28-BE3D-9A6BD56606D7}" type="datetimeFigureOut">
              <a:rPr lang="en-GB" smtClean="0"/>
              <a:t>14/09/2023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83DD939-4B74-4818-A7FF-EEDDB94C25E2}" type="slidenum">
              <a:rPr lang="en-GB" smtClean="0"/>
              <a:t>‹#›</a:t>
            </a:fld>
            <a:endParaRPr lang="en-GB"/>
          </a:p>
        </p:txBody>
      </p:sp>
    </p:spTree>
    <p:extLst>
      <p:ext uri="{BB962C8B-B14F-4D97-AF65-F5344CB8AC3E}">
        <p14:creationId xmlns:p14="http://schemas.microsoft.com/office/powerpoint/2010/main" val="3808639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helsfieldbrom@yahoo.co.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channel/UCBIqDIiLdPr0K8IOuEtlIkA" TargetMode="External"/><Relationship Id="rId3" Type="http://schemas.openxmlformats.org/officeDocument/2006/relationships/hyperlink" Target="mailto:BLENHEIMCFC@BROMLEY.GOV.UK" TargetMode="External"/><Relationship Id="rId7" Type="http://schemas.openxmlformats.org/officeDocument/2006/relationships/hyperlink" Target="https://www.instagram.com/p/B-ps7qjpn2G/?igshid=ufxbzvohtka9"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facebook.com/Bromley-Children-Project-2110796529000470/" TargetMode="External"/><Relationship Id="rId5" Type="http://schemas.openxmlformats.org/officeDocument/2006/relationships/hyperlink" Target="http://www.mind.org.uk/" TargetMode="External"/><Relationship Id="rId4" Type="http://schemas.openxmlformats.org/officeDocument/2006/relationships/hyperlink" Target="mailto:COTMANDENECFC@BROMLEY.GOV.UK"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96AF8B-9D1B-1872-0606-24A851590700}"/>
              </a:ext>
            </a:extLst>
          </p:cNvPr>
          <p:cNvSpPr/>
          <p:nvPr/>
        </p:nvSpPr>
        <p:spPr>
          <a:xfrm>
            <a:off x="112688" y="8436067"/>
            <a:ext cx="2166891" cy="276999"/>
          </a:xfrm>
          <a:prstGeom prst="rect">
            <a:avLst/>
          </a:prstGeom>
        </p:spPr>
        <p:txBody>
          <a:bodyPr wrap="square">
            <a:spAutoFit/>
          </a:bodyPr>
          <a:lstStyle/>
          <a:p>
            <a:r>
              <a:rPr lang="en-GB" sz="1200" b="1" dirty="0">
                <a:latin typeface="Bahnschrift Light" panose="020B0502040204020203" pitchFamily="34" charset="0"/>
                <a:cs typeface="Shruti" panose="020B0502040204020203" pitchFamily="34" charset="0"/>
              </a:rPr>
              <a:t>Phone: 01689 853183</a:t>
            </a:r>
          </a:p>
        </p:txBody>
      </p:sp>
      <p:sp>
        <p:nvSpPr>
          <p:cNvPr id="5" name="Rectangle 4">
            <a:extLst>
              <a:ext uri="{FF2B5EF4-FFF2-40B4-BE49-F238E27FC236}">
                <a16:creationId xmlns:a16="http://schemas.microsoft.com/office/drawing/2014/main" id="{4FC44FF6-7351-492B-06E0-1CDC337490B3}"/>
              </a:ext>
            </a:extLst>
          </p:cNvPr>
          <p:cNvSpPr/>
          <p:nvPr/>
        </p:nvSpPr>
        <p:spPr>
          <a:xfrm>
            <a:off x="112688" y="8713066"/>
            <a:ext cx="2622834" cy="276999"/>
          </a:xfrm>
          <a:prstGeom prst="rect">
            <a:avLst/>
          </a:prstGeom>
        </p:spPr>
        <p:txBody>
          <a:bodyPr wrap="none">
            <a:spAutoFit/>
          </a:bodyPr>
          <a:lstStyle/>
          <a:p>
            <a:pPr algn="ctr"/>
            <a:r>
              <a:rPr lang="en-GB" sz="1200" b="1" dirty="0">
                <a:latin typeface="Bahnschrift Light" panose="020B0502040204020203" pitchFamily="34" charset="0"/>
                <a:cs typeface="Shruti" panose="020B0502040204020203" pitchFamily="34" charset="0"/>
              </a:rPr>
              <a:t>Email: </a:t>
            </a:r>
            <a:r>
              <a:rPr lang="en-GB" sz="1200" b="1" dirty="0">
                <a:latin typeface="Bahnschrift Light" panose="020B0502040204020203" pitchFamily="34" charset="0"/>
                <a:cs typeface="Shruti" panose="020B0502040204020203" pitchFamily="34" charset="0"/>
                <a:hlinkClick r:id="rId2">
                  <a:extLst>
                    <a:ext uri="{A12FA001-AC4F-418D-AE19-62706E023703}">
                      <ahyp:hlinkClr xmlns:ahyp="http://schemas.microsoft.com/office/drawing/2018/hyperlinkcolor" val="tx"/>
                    </a:ext>
                  </a:extLst>
                </a:hlinkClick>
              </a:rPr>
              <a:t>chelsfieldbrom@yahoo.co.uk</a:t>
            </a:r>
            <a:endParaRPr lang="en-GB" sz="1200" b="1" dirty="0">
              <a:latin typeface="Bahnschrift Light" panose="020B0502040204020203" pitchFamily="34" charset="0"/>
              <a:cs typeface="Shruti" panose="020B0502040204020203" pitchFamily="34" charset="0"/>
            </a:endParaRPr>
          </a:p>
        </p:txBody>
      </p:sp>
      <p:sp>
        <p:nvSpPr>
          <p:cNvPr id="6" name="Rectangle 5">
            <a:extLst>
              <a:ext uri="{FF2B5EF4-FFF2-40B4-BE49-F238E27FC236}">
                <a16:creationId xmlns:a16="http://schemas.microsoft.com/office/drawing/2014/main" id="{78E99A43-DB62-5A3D-91C5-CE481130C683}"/>
              </a:ext>
            </a:extLst>
          </p:cNvPr>
          <p:cNvSpPr/>
          <p:nvPr/>
        </p:nvSpPr>
        <p:spPr>
          <a:xfrm>
            <a:off x="3613980" y="2384722"/>
            <a:ext cx="3168460" cy="1200329"/>
          </a:xfrm>
          <a:prstGeom prst="rect">
            <a:avLst/>
          </a:prstGeom>
        </p:spPr>
        <p:txBody>
          <a:bodyPr wrap="square">
            <a:spAutoFit/>
          </a:bodyPr>
          <a:lstStyle/>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pPr lvl="0"/>
            <a:endParaRPr lang="en-GB" sz="1200" dirty="0">
              <a:solidFill>
                <a:prstClr val="black"/>
              </a:solidFill>
              <a:latin typeface="Arial Narrow" panose="020B0606020202030204" pitchFamily="34" charset="0"/>
              <a:cs typeface="Shruti" panose="020B0502040204020203" pitchFamily="34" charset="0"/>
            </a:endParaRPr>
          </a:p>
          <a:p>
            <a:pPr lvl="0"/>
            <a:endParaRPr lang="en-GB" sz="1200" dirty="0">
              <a:solidFill>
                <a:prstClr val="black"/>
              </a:solidFill>
              <a:latin typeface="Arial Narrow" panose="020B0606020202030204" pitchFamily="34" charset="0"/>
              <a:cs typeface="Shruti" panose="020B0502040204020203" pitchFamily="34" charset="0"/>
            </a:endParaRPr>
          </a:p>
        </p:txBody>
      </p:sp>
      <p:sp>
        <p:nvSpPr>
          <p:cNvPr id="7" name="TextBox 6">
            <a:extLst>
              <a:ext uri="{FF2B5EF4-FFF2-40B4-BE49-F238E27FC236}">
                <a16:creationId xmlns:a16="http://schemas.microsoft.com/office/drawing/2014/main" id="{302484B5-D6C3-DABD-2407-E14BF1408C64}"/>
              </a:ext>
            </a:extLst>
          </p:cNvPr>
          <p:cNvSpPr txBox="1"/>
          <p:nvPr/>
        </p:nvSpPr>
        <p:spPr>
          <a:xfrm>
            <a:off x="112689" y="3395747"/>
            <a:ext cx="3131332" cy="5539978"/>
          </a:xfrm>
          <a:prstGeom prst="rect">
            <a:avLst/>
          </a:prstGeom>
          <a:noFill/>
        </p:spPr>
        <p:txBody>
          <a:bodyPr wrap="square" rtlCol="0">
            <a:spAutoFit/>
          </a:bodyPr>
          <a:lstStyle/>
          <a:p>
            <a:r>
              <a:rPr lang="en-GB" sz="1100" b="1" u="sng" dirty="0">
                <a:latin typeface="Bahnschrift Light SemiCondensed" panose="020B0502040204020203" pitchFamily="34" charset="0"/>
                <a:cs typeface="Shruti" panose="020B0502040204020203" pitchFamily="34" charset="0"/>
              </a:rPr>
              <a:t>Welcome back</a:t>
            </a:r>
          </a:p>
          <a:p>
            <a:r>
              <a:rPr lang="en-GB" sz="1100" dirty="0">
                <a:latin typeface="Bahnschrift Light SemiCondensed" panose="020B0502040204020203" pitchFamily="34" charset="0"/>
                <a:cs typeface="Shruti" panose="020B0502040204020203" pitchFamily="34" charset="0"/>
              </a:rPr>
              <a:t>We hope you all enjoyed your summer break. We would like to welcome our new parents and Laura our new member of staff who will be joining us on Monday 18</a:t>
            </a:r>
            <a:r>
              <a:rPr lang="en-GB" sz="1100" baseline="30000" dirty="0">
                <a:latin typeface="Bahnschrift Light SemiCondensed" panose="020B0502040204020203" pitchFamily="34" charset="0"/>
                <a:cs typeface="Shruti" panose="020B0502040204020203" pitchFamily="34" charset="0"/>
              </a:rPr>
              <a:t>th</a:t>
            </a:r>
            <a:r>
              <a:rPr lang="en-GB" sz="1100" dirty="0">
                <a:latin typeface="Bahnschrift Light SemiCondensed" panose="020B0502040204020203" pitchFamily="34" charset="0"/>
                <a:cs typeface="Shruti" panose="020B0502040204020203" pitchFamily="34" charset="0"/>
              </a:rPr>
              <a:t> September. Congratulations to Wendy who is now our Deputy manager.</a:t>
            </a:r>
          </a:p>
          <a:p>
            <a:r>
              <a:rPr lang="en-GB" sz="1100" dirty="0">
                <a:latin typeface="Bahnschrift Light SemiCondensed" panose="020B0502040204020203" pitchFamily="34" charset="0"/>
                <a:cs typeface="Shruti" panose="020B0502040204020203" pitchFamily="34" charset="0"/>
              </a:rPr>
              <a:t> We take this opportunity to also advise you that the garden has received some much needed maintenance and is looking fantastic.</a:t>
            </a:r>
          </a:p>
          <a:p>
            <a:r>
              <a:rPr lang="en-GB" sz="1100" b="1" u="sng" dirty="0">
                <a:latin typeface="Bahnschrift Light SemiCondensed" panose="020B0502040204020203" pitchFamily="34" charset="0"/>
                <a:cs typeface="Shruti" panose="020B0502040204020203" pitchFamily="34" charset="0"/>
              </a:rPr>
              <a:t>Monthly Newsletter</a:t>
            </a:r>
          </a:p>
          <a:p>
            <a:r>
              <a:rPr lang="en-GB" sz="1100" dirty="0">
                <a:latin typeface="Bahnschrift Light SemiCondensed" panose="020B0502040204020203" pitchFamily="34" charset="0"/>
                <a:cs typeface="Shruti" panose="020B0502040204020203" pitchFamily="34" charset="0"/>
              </a:rPr>
              <a:t>We provide a newsletter as a form of communication to provide updates in the nursery and the children's achievements. Please ensure we have your correct contact details to enable us to get any correspondence to you swiftly</a:t>
            </a:r>
            <a:r>
              <a:rPr lang="en-GB" sz="1100" b="1" dirty="0">
                <a:latin typeface="Bahnschrift Light SemiCondensed" panose="020B0502040204020203" pitchFamily="34" charset="0"/>
                <a:cs typeface="Shruti" panose="020B0502040204020203" pitchFamily="34" charset="0"/>
              </a:rPr>
              <a:t>.</a:t>
            </a:r>
          </a:p>
          <a:p>
            <a:r>
              <a:rPr lang="en-GB" sz="1100" b="1" u="sng" dirty="0">
                <a:latin typeface="Bahnschrift Light SemiCondensed" panose="020B0502040204020203" pitchFamily="34" charset="0"/>
                <a:cs typeface="Shruti" panose="020B0502040204020203" pitchFamily="34" charset="0"/>
              </a:rPr>
              <a:t>September learning themes and Celebrations</a:t>
            </a:r>
          </a:p>
          <a:p>
            <a:r>
              <a:rPr lang="en-GB" sz="1100" b="1" dirty="0">
                <a:latin typeface="Bahnschrift Light SemiCondensed" panose="020B0502040204020203" pitchFamily="34" charset="0"/>
                <a:cs typeface="Shruti" panose="020B0502040204020203" pitchFamily="34" charset="0"/>
              </a:rPr>
              <a:t>New beginnings and seasons-</a:t>
            </a:r>
          </a:p>
          <a:p>
            <a:r>
              <a:rPr lang="en-GB" sz="1100" dirty="0">
                <a:latin typeface="Bahnschrift Light SemiCondensed" panose="020B0502040204020203" pitchFamily="34" charset="0"/>
                <a:cs typeface="Shruti" panose="020B0502040204020203" pitchFamily="34" charset="0"/>
              </a:rPr>
              <a:t>We will be looking at growth and change over time and feelings and friendships.</a:t>
            </a:r>
          </a:p>
          <a:p>
            <a:r>
              <a:rPr lang="en-GB" sz="1100" dirty="0">
                <a:latin typeface="Bahnschrift Light SemiCondensed" panose="020B0502040204020203" pitchFamily="34" charset="0"/>
                <a:cs typeface="Shruti" panose="020B0502040204020203" pitchFamily="34" charset="0"/>
              </a:rPr>
              <a:t>Please encourage conversations at home.</a:t>
            </a:r>
          </a:p>
          <a:p>
            <a:r>
              <a:rPr lang="en-GB" sz="1100" dirty="0">
                <a:latin typeface="Bahnschrift Light SemiCondensed" panose="020B0502040204020203" pitchFamily="34" charset="0"/>
                <a:cs typeface="Shruti" panose="020B0502040204020203" pitchFamily="34" charset="0"/>
              </a:rPr>
              <a:t>Festival celebrations- Rosh Hashanah/Yom </a:t>
            </a:r>
            <a:r>
              <a:rPr lang="en-GB" sz="1100" dirty="0" err="1">
                <a:latin typeface="Bahnschrift Light SemiCondensed" panose="020B0502040204020203" pitchFamily="34" charset="0"/>
                <a:cs typeface="Shruti" panose="020B0502040204020203" pitchFamily="34" charset="0"/>
              </a:rPr>
              <a:t>kippur</a:t>
            </a:r>
            <a:r>
              <a:rPr lang="en-GB" sz="1100" dirty="0">
                <a:latin typeface="Bahnschrift Light SemiCondensed" panose="020B0502040204020203" pitchFamily="34" charset="0"/>
                <a:cs typeface="Shruti" panose="020B0502040204020203" pitchFamily="34" charset="0"/>
              </a:rPr>
              <a:t> </a:t>
            </a:r>
          </a:p>
          <a:p>
            <a:r>
              <a:rPr lang="en-GB" sz="1100" b="1" u="sng" dirty="0">
                <a:latin typeface="Bahnschrift Light SemiCondensed" panose="020B0502040204020203" pitchFamily="34" charset="0"/>
                <a:cs typeface="Shruti" panose="020B0502040204020203" pitchFamily="34" charset="0"/>
              </a:rPr>
              <a:t>Autumn term dates</a:t>
            </a:r>
          </a:p>
          <a:p>
            <a:r>
              <a:rPr lang="en-GB" sz="1100" dirty="0">
                <a:latin typeface="Bahnschrift Light SemiCondensed" panose="020B0502040204020203" pitchFamily="34" charset="0"/>
                <a:cs typeface="Shruti" panose="020B0502040204020203" pitchFamily="34" charset="0"/>
              </a:rPr>
              <a:t>Mon 4</a:t>
            </a:r>
            <a:r>
              <a:rPr lang="en-GB" sz="1100" baseline="30000" dirty="0">
                <a:latin typeface="Bahnschrift Light SemiCondensed" panose="020B0502040204020203" pitchFamily="34" charset="0"/>
                <a:cs typeface="Shruti" panose="020B0502040204020203" pitchFamily="34" charset="0"/>
              </a:rPr>
              <a:t>th</a:t>
            </a:r>
            <a:r>
              <a:rPr lang="en-GB" sz="1100" dirty="0">
                <a:latin typeface="Bahnschrift Light SemiCondensed" panose="020B0502040204020203" pitchFamily="34" charset="0"/>
                <a:cs typeface="Shruti" panose="020B0502040204020203" pitchFamily="34" charset="0"/>
              </a:rPr>
              <a:t> Sept until Friday 13</a:t>
            </a:r>
            <a:r>
              <a:rPr lang="en-GB" sz="1100" baseline="30000" dirty="0">
                <a:latin typeface="Bahnschrift Light SemiCondensed" panose="020B0502040204020203" pitchFamily="34" charset="0"/>
                <a:cs typeface="Shruti" panose="020B0502040204020203" pitchFamily="34" charset="0"/>
              </a:rPr>
              <a:t>th</a:t>
            </a:r>
            <a:r>
              <a:rPr lang="en-GB" sz="1100" dirty="0">
                <a:latin typeface="Bahnschrift Light SemiCondensed" panose="020B0502040204020203" pitchFamily="34" charset="0"/>
                <a:cs typeface="Shruti" panose="020B0502040204020203" pitchFamily="34" charset="0"/>
              </a:rPr>
              <a:t> Oct</a:t>
            </a:r>
          </a:p>
          <a:p>
            <a:r>
              <a:rPr lang="en-GB" sz="1100" dirty="0">
                <a:latin typeface="Bahnschrift Light SemiCondensed" panose="020B0502040204020203" pitchFamily="34" charset="0"/>
                <a:cs typeface="Shruti" panose="020B0502040204020203" pitchFamily="34" charset="0"/>
              </a:rPr>
              <a:t>Half term- Mon 16</a:t>
            </a:r>
            <a:r>
              <a:rPr lang="en-GB" sz="1100" baseline="30000" dirty="0">
                <a:latin typeface="Bahnschrift Light SemiCondensed" panose="020B0502040204020203" pitchFamily="34" charset="0"/>
                <a:cs typeface="Shruti" panose="020B0502040204020203" pitchFamily="34" charset="0"/>
              </a:rPr>
              <a:t>th</a:t>
            </a:r>
            <a:r>
              <a:rPr lang="en-GB" sz="1100" dirty="0">
                <a:latin typeface="Bahnschrift Light SemiCondensed" panose="020B0502040204020203" pitchFamily="34" charset="0"/>
                <a:cs typeface="Shruti" panose="020B0502040204020203" pitchFamily="34" charset="0"/>
              </a:rPr>
              <a:t> Oct- Friday 27</a:t>
            </a:r>
            <a:r>
              <a:rPr lang="en-GB" sz="1100" baseline="30000" dirty="0">
                <a:latin typeface="Bahnschrift Light SemiCondensed" panose="020B0502040204020203" pitchFamily="34" charset="0"/>
                <a:cs typeface="Shruti" panose="020B0502040204020203" pitchFamily="34" charset="0"/>
              </a:rPr>
              <a:t>th</a:t>
            </a:r>
            <a:r>
              <a:rPr lang="en-GB" sz="1100" dirty="0">
                <a:latin typeface="Bahnschrift Light SemiCondensed" panose="020B0502040204020203" pitchFamily="34" charset="0"/>
                <a:cs typeface="Shruti" panose="020B0502040204020203" pitchFamily="34" charset="0"/>
              </a:rPr>
              <a:t> Oct(Preschool only)</a:t>
            </a:r>
          </a:p>
          <a:p>
            <a:r>
              <a:rPr lang="en-GB" sz="1100" dirty="0">
                <a:latin typeface="Bahnschrift Light SemiCondensed" panose="020B0502040204020203" pitchFamily="34" charset="0"/>
                <a:cs typeface="Shruti" panose="020B0502040204020203" pitchFamily="34" charset="0"/>
              </a:rPr>
              <a:t>New term begins Mon 30</a:t>
            </a:r>
            <a:r>
              <a:rPr lang="en-GB" sz="1100" baseline="30000" dirty="0">
                <a:latin typeface="Bahnschrift Light SemiCondensed" panose="020B0502040204020203" pitchFamily="34" charset="0"/>
                <a:cs typeface="Shruti" panose="020B0502040204020203" pitchFamily="34" charset="0"/>
              </a:rPr>
              <a:t>th</a:t>
            </a:r>
            <a:r>
              <a:rPr lang="en-GB" sz="1100" dirty="0">
                <a:latin typeface="Bahnschrift Light SemiCondensed" panose="020B0502040204020203" pitchFamily="34" charset="0"/>
                <a:cs typeface="Shruti" panose="020B0502040204020203" pitchFamily="34" charset="0"/>
              </a:rPr>
              <a:t> October.</a:t>
            </a:r>
          </a:p>
          <a:p>
            <a:r>
              <a:rPr lang="en-GB" sz="1100" b="1" u="sng" dirty="0">
                <a:latin typeface="Bahnschrift Light SemiCondensed" panose="020B0502040204020203" pitchFamily="34" charset="0"/>
                <a:cs typeface="Shruti" panose="020B0502040204020203" pitchFamily="34" charset="0"/>
              </a:rPr>
              <a:t>Parents evening</a:t>
            </a:r>
          </a:p>
          <a:p>
            <a:r>
              <a:rPr lang="en-GB" sz="1100" dirty="0">
                <a:latin typeface="Bahnschrift Light SemiCondensed" panose="020B0502040204020203" pitchFamily="34" charset="0"/>
                <a:cs typeface="Shruti" panose="020B0502040204020203" pitchFamily="34" charset="0"/>
              </a:rPr>
              <a:t>We will be holding a parents evening in October. Further details will follow shortly</a:t>
            </a:r>
          </a:p>
          <a:p>
            <a:endParaRPr lang="en-GB" sz="1200" b="1" dirty="0">
              <a:latin typeface="Bahnschrift Light SemiCondensed" panose="020B0502040204020203" pitchFamily="34" charset="0"/>
              <a:cs typeface="Shruti" panose="020B0502040204020203" pitchFamily="34" charset="0"/>
            </a:endParaRPr>
          </a:p>
          <a:p>
            <a:endParaRPr lang="en-GB" sz="1200" dirty="0">
              <a:latin typeface="Bahnschrift Light SemiCondensed" panose="020B0502040204020203" pitchFamily="34" charset="0"/>
              <a:cs typeface="Shruti" panose="020B0502040204020203" pitchFamily="34" charset="0"/>
            </a:endParaRPr>
          </a:p>
          <a:p>
            <a:endParaRPr lang="en-GB" sz="1100" dirty="0">
              <a:latin typeface="Bahnschrift Light SemiCondensed" panose="020B0502040204020203" pitchFamily="34" charset="0"/>
              <a:cs typeface="Shruti" panose="020B0502040204020203" pitchFamily="34" charset="0"/>
            </a:endParaRPr>
          </a:p>
        </p:txBody>
      </p:sp>
      <p:sp>
        <p:nvSpPr>
          <p:cNvPr id="8" name="Rectangle 7">
            <a:extLst>
              <a:ext uri="{FF2B5EF4-FFF2-40B4-BE49-F238E27FC236}">
                <a16:creationId xmlns:a16="http://schemas.microsoft.com/office/drawing/2014/main" id="{D1EDC335-EBBA-220B-A6D4-BB0890ECC58D}"/>
              </a:ext>
            </a:extLst>
          </p:cNvPr>
          <p:cNvSpPr/>
          <p:nvPr/>
        </p:nvSpPr>
        <p:spPr>
          <a:xfrm>
            <a:off x="3613980" y="3373143"/>
            <a:ext cx="3244020" cy="292388"/>
          </a:xfrm>
          <a:prstGeom prst="rect">
            <a:avLst/>
          </a:prstGeom>
        </p:spPr>
        <p:txBody>
          <a:bodyPr wrap="square">
            <a:spAutoFit/>
          </a:bodyPr>
          <a:lstStyle/>
          <a:p>
            <a:endParaRPr lang="en-GB" sz="1300" dirty="0">
              <a:latin typeface="Arial Narrow" panose="020B0606020202030204" pitchFamily="34" charset="0"/>
              <a:cs typeface="Shruti" panose="020B0502040204020203" pitchFamily="34" charset="0"/>
            </a:endParaRPr>
          </a:p>
        </p:txBody>
      </p:sp>
      <p:cxnSp>
        <p:nvCxnSpPr>
          <p:cNvPr id="9" name="Straight Connector 8">
            <a:extLst>
              <a:ext uri="{FF2B5EF4-FFF2-40B4-BE49-F238E27FC236}">
                <a16:creationId xmlns:a16="http://schemas.microsoft.com/office/drawing/2014/main" id="{8874AD9A-682B-8BF8-E220-A547C9ADC331}"/>
              </a:ext>
            </a:extLst>
          </p:cNvPr>
          <p:cNvCxnSpPr>
            <a:cxnSpLocks/>
          </p:cNvCxnSpPr>
          <p:nvPr/>
        </p:nvCxnSpPr>
        <p:spPr>
          <a:xfrm>
            <a:off x="3504680" y="3585051"/>
            <a:ext cx="0" cy="4852126"/>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9EDFE071-EB77-38B5-45C6-120E4C7BA8BC}"/>
              </a:ext>
            </a:extLst>
          </p:cNvPr>
          <p:cNvSpPr txBox="1"/>
          <p:nvPr/>
        </p:nvSpPr>
        <p:spPr>
          <a:xfrm>
            <a:off x="3613980" y="3373143"/>
            <a:ext cx="3131332" cy="6186309"/>
          </a:xfrm>
          <a:prstGeom prst="rect">
            <a:avLst/>
          </a:prstGeom>
          <a:noFill/>
        </p:spPr>
        <p:txBody>
          <a:bodyPr wrap="square" rtlCol="0">
            <a:spAutoFit/>
          </a:bodyPr>
          <a:lstStyle/>
          <a:p>
            <a:endParaRPr lang="en-GB" sz="1100" dirty="0">
              <a:latin typeface="Bahnschrift Light SemiCondensed" panose="020B0502040204020203" pitchFamily="34" charset="0"/>
              <a:cs typeface="Shruti" panose="020B0502040204020203" pitchFamily="34" charset="0"/>
            </a:endParaRPr>
          </a:p>
          <a:p>
            <a:r>
              <a:rPr lang="en-GB" sz="1100" b="1" u="sng" dirty="0">
                <a:latin typeface="Bahnschrift Light SemiCondensed" panose="020B0502040204020203" pitchFamily="34" charset="0"/>
                <a:cs typeface="Shruti" panose="020B0502040204020203" pitchFamily="34" charset="0"/>
              </a:rPr>
              <a:t>Gentle Reminders</a:t>
            </a:r>
          </a:p>
          <a:p>
            <a:endParaRPr lang="en-GB" sz="1100" b="1" u="sng" dirty="0">
              <a:latin typeface="Bahnschrift Light SemiCondensed" panose="020B0502040204020203" pitchFamily="34" charset="0"/>
              <a:cs typeface="Shruti" panose="020B0502040204020203" pitchFamily="34" charset="0"/>
            </a:endParaRPr>
          </a:p>
          <a:p>
            <a:r>
              <a:rPr lang="en-GB" sz="1100" dirty="0">
                <a:latin typeface="Bahnschrift Light SemiCondensed" panose="020B0502040204020203" pitchFamily="34" charset="0"/>
                <a:cs typeface="Shruti" panose="020B0502040204020203" pitchFamily="34" charset="0"/>
              </a:rPr>
              <a:t>Please do not use the </a:t>
            </a:r>
            <a:r>
              <a:rPr lang="en-GB" sz="1100" b="1" dirty="0">
                <a:latin typeface="Bahnschrift Light SemiCondensed" panose="020B0502040204020203" pitchFamily="34" charset="0"/>
                <a:cs typeface="Shruti" panose="020B0502040204020203" pitchFamily="34" charset="0"/>
              </a:rPr>
              <a:t>carpark</a:t>
            </a:r>
            <a:r>
              <a:rPr lang="en-GB" sz="1100" dirty="0">
                <a:latin typeface="Bahnschrift Light SemiCondensed" panose="020B0502040204020203" pitchFamily="34" charset="0"/>
                <a:cs typeface="Shruti" panose="020B0502040204020203" pitchFamily="34" charset="0"/>
              </a:rPr>
              <a:t> between the hours of 9am-3pm. Please ensure your children do not use this area to play once vacating the setting.</a:t>
            </a:r>
          </a:p>
          <a:p>
            <a:br>
              <a:rPr lang="en-GB" sz="1100" b="1" dirty="0">
                <a:latin typeface="Bahnschrift Light SemiCondensed" panose="020B0502040204020203" pitchFamily="34" charset="0"/>
                <a:cs typeface="Shruti" panose="020B0502040204020203" pitchFamily="34" charset="0"/>
              </a:rPr>
            </a:br>
            <a:r>
              <a:rPr lang="en-GB" sz="1100" b="1" u="sng" dirty="0">
                <a:latin typeface="Bahnschrift Light SemiCondensed" panose="020B0502040204020203" pitchFamily="34" charset="0"/>
                <a:cs typeface="Shruti" panose="020B0502040204020203" pitchFamily="34" charset="0"/>
              </a:rPr>
              <a:t>Childrens bags- </a:t>
            </a:r>
            <a:r>
              <a:rPr lang="en-GB" sz="1100" dirty="0">
                <a:latin typeface="Bahnschrift Light SemiCondensed" panose="020B0502040204020203" pitchFamily="34" charset="0"/>
                <a:cs typeface="Shruti" panose="020B0502040204020203" pitchFamily="34" charset="0"/>
              </a:rPr>
              <a:t>Please provide a spare change of clothes, nappies and wipes if required and a named water bottle.</a:t>
            </a:r>
          </a:p>
          <a:p>
            <a:endParaRPr lang="en-GB" sz="1100" dirty="0">
              <a:latin typeface="Bahnschrift Light SemiCondensed" panose="020B0502040204020203" pitchFamily="34" charset="0"/>
              <a:cs typeface="Shruti" panose="020B0502040204020203" pitchFamily="34" charset="0"/>
            </a:endParaRPr>
          </a:p>
          <a:p>
            <a:r>
              <a:rPr lang="en-GB" sz="1100" dirty="0">
                <a:latin typeface="Bahnschrift Light SemiCondensed" panose="020B0502040204020203" pitchFamily="34" charset="0"/>
                <a:cs typeface="Shruti" panose="020B0502040204020203" pitchFamily="34" charset="0"/>
              </a:rPr>
              <a:t>Dress code </a:t>
            </a:r>
            <a:r>
              <a:rPr lang="en-GB" sz="1100" b="1" dirty="0">
                <a:latin typeface="Bahnschrift Light SemiCondensed" panose="020B0502040204020203" pitchFamily="34" charset="0"/>
                <a:cs typeface="Shruti" panose="020B0502040204020203" pitchFamily="34" charset="0"/>
              </a:rPr>
              <a:t>- No skinny jeans, dresses or lace up shoes</a:t>
            </a:r>
          </a:p>
          <a:p>
            <a:endParaRPr lang="en-GB" sz="1100" b="1" dirty="0">
              <a:latin typeface="Bahnschrift Light SemiCondensed" panose="020B0502040204020203" pitchFamily="34" charset="0"/>
              <a:cs typeface="Shruti" panose="020B0502040204020203" pitchFamily="34" charset="0"/>
            </a:endParaRPr>
          </a:p>
          <a:p>
            <a:r>
              <a:rPr lang="en-GB" sz="1100" b="1" u="sng" dirty="0">
                <a:latin typeface="Bahnschrift Light SemiCondensed" panose="020B0502040204020203" pitchFamily="34" charset="0"/>
                <a:cs typeface="Shruti" panose="020B0502040204020203" pitchFamily="34" charset="0"/>
              </a:rPr>
              <a:t>Breakfast club</a:t>
            </a:r>
            <a:r>
              <a:rPr lang="en-GB" sz="1100" u="sng" dirty="0">
                <a:latin typeface="Bahnschrift Light SemiCondensed" panose="020B0502040204020203" pitchFamily="34" charset="0"/>
                <a:cs typeface="Shruti" panose="020B0502040204020203" pitchFamily="34" charset="0"/>
              </a:rPr>
              <a:t>- </a:t>
            </a:r>
            <a:r>
              <a:rPr lang="en-GB" sz="1100" dirty="0">
                <a:latin typeface="Bahnschrift Light SemiCondensed" panose="020B0502040204020203" pitchFamily="34" charset="0"/>
                <a:cs typeface="Shruti" panose="020B0502040204020203" pitchFamily="34" charset="0"/>
              </a:rPr>
              <a:t>is between 8-8.30am, please arrive by 8.25am latest if breakfast is required.</a:t>
            </a:r>
          </a:p>
          <a:p>
            <a:endParaRPr lang="en-GB" sz="1100" dirty="0">
              <a:latin typeface="Bahnschrift Light SemiCondensed" panose="020B0502040204020203" pitchFamily="34" charset="0"/>
              <a:cs typeface="Shruti" panose="020B0502040204020203" pitchFamily="34" charset="0"/>
            </a:endParaRPr>
          </a:p>
          <a:p>
            <a:r>
              <a:rPr lang="en-GB" sz="1100" b="1" u="sng" dirty="0">
                <a:latin typeface="Bahnschrift Light SemiCondensed" panose="020B0502040204020203" pitchFamily="34" charset="0"/>
                <a:cs typeface="Shruti" panose="020B0502040204020203" pitchFamily="34" charset="0"/>
              </a:rPr>
              <a:t>Lateness and absence-</a:t>
            </a:r>
            <a:r>
              <a:rPr lang="en-GB" sz="1100" u="sng" dirty="0">
                <a:latin typeface="Bahnschrift Light SemiCondensed" panose="020B0502040204020203" pitchFamily="34" charset="0"/>
                <a:cs typeface="Shruti" panose="020B0502040204020203" pitchFamily="34" charset="0"/>
              </a:rPr>
              <a:t> </a:t>
            </a:r>
            <a:r>
              <a:rPr lang="en-GB" sz="1100" dirty="0">
                <a:latin typeface="Bahnschrift Light SemiCondensed" panose="020B0502040204020203" pitchFamily="34" charset="0"/>
                <a:cs typeface="Shruti" panose="020B0502040204020203" pitchFamily="34" charset="0"/>
              </a:rPr>
              <a:t>Please be aware you will be charged if your child is absent, or parents are late when collecting their child. Please remember to inform us as early as possible if your child will not be attending. If your child arrives later than 9.30am, they will not be included in our daily lunch list, and a packed lunch box will need to be supplied.</a:t>
            </a:r>
          </a:p>
          <a:p>
            <a:endParaRPr lang="en-GB" sz="1100" dirty="0">
              <a:latin typeface="Bahnschrift Light SemiCondensed" panose="020B0502040204020203" pitchFamily="34" charset="0"/>
              <a:cs typeface="Shruti" panose="020B0502040204020203" pitchFamily="34" charset="0"/>
            </a:endParaRPr>
          </a:p>
          <a:p>
            <a:r>
              <a:rPr lang="en-GB" sz="1100" b="1" u="sng" dirty="0">
                <a:latin typeface="Bahnschrift Light SemiCondensed" panose="020B0502040204020203" pitchFamily="34" charset="0"/>
                <a:cs typeface="Shruti" panose="020B0502040204020203" pitchFamily="34" charset="0"/>
              </a:rPr>
              <a:t>Book bags</a:t>
            </a:r>
          </a:p>
          <a:p>
            <a:r>
              <a:rPr lang="en-GB" sz="1100" dirty="0">
                <a:latin typeface="Bahnschrift Light SemiCondensed" panose="020B0502040204020203" pitchFamily="34" charset="0"/>
                <a:cs typeface="Shruti" panose="020B0502040204020203" pitchFamily="34" charset="0"/>
              </a:rPr>
              <a:t>Book bags are once again coming home. For our new parents, your child will be bringing home a book bag, this will contain a book of your child's choice and a contact book to be used as feedback for your child's key person. The book bag should be brought in weekly so your child can pick a new story to take home and return the next week to be changed.</a:t>
            </a:r>
          </a:p>
          <a:p>
            <a:r>
              <a:rPr lang="en-GB" sz="1100" dirty="0">
                <a:latin typeface="Bahnschrift Light SemiCondensed" panose="020B0502040204020203" pitchFamily="34" charset="0"/>
                <a:cs typeface="Shruti" panose="020B0502040204020203" pitchFamily="34" charset="0"/>
              </a:rPr>
              <a:t>Please feel free to ask one of the team for further information.</a:t>
            </a:r>
          </a:p>
          <a:p>
            <a:endParaRPr lang="en-GB" sz="1100" b="1" u="sng" dirty="0">
              <a:latin typeface="Bahnschrift Light SemiCondensed" panose="020B0502040204020203" pitchFamily="34" charset="0"/>
              <a:cs typeface="Shruti" panose="020B0502040204020203" pitchFamily="34" charset="0"/>
            </a:endParaRPr>
          </a:p>
        </p:txBody>
      </p:sp>
      <p:sp>
        <p:nvSpPr>
          <p:cNvPr id="12" name="Rectangle 11">
            <a:extLst>
              <a:ext uri="{FF2B5EF4-FFF2-40B4-BE49-F238E27FC236}">
                <a16:creationId xmlns:a16="http://schemas.microsoft.com/office/drawing/2014/main" id="{ECB0F314-0BC2-71CF-3065-DDF3BF019D98}"/>
              </a:ext>
            </a:extLst>
          </p:cNvPr>
          <p:cNvSpPr/>
          <p:nvPr/>
        </p:nvSpPr>
        <p:spPr>
          <a:xfrm>
            <a:off x="411306" y="2228219"/>
            <a:ext cx="6334006" cy="1077218"/>
          </a:xfrm>
          <a:prstGeom prst="rect">
            <a:avLst/>
          </a:prstGeom>
        </p:spPr>
        <p:txBody>
          <a:bodyPr wrap="square">
            <a:spAutoFit/>
          </a:bodyPr>
          <a:lstStyle/>
          <a:p>
            <a:pPr algn="ctr"/>
            <a:r>
              <a:rPr lang="en-GB" sz="3200" b="1" u="sng" dirty="0">
                <a:solidFill>
                  <a:schemeClr val="accent2">
                    <a:lumMod val="75000"/>
                  </a:schemeClr>
                </a:solidFill>
                <a:latin typeface="Baguet Script" panose="020B0604020202020204" pitchFamily="2" charset="0"/>
                <a:cs typeface="Shruti" panose="020B0502040204020203" pitchFamily="34" charset="0"/>
              </a:rPr>
              <a:t>The Chelsfield Preschool and Nursery Newsletter September 2023</a:t>
            </a:r>
          </a:p>
        </p:txBody>
      </p:sp>
      <p:pic>
        <p:nvPicPr>
          <p:cNvPr id="11" name="Picture 10">
            <a:extLst>
              <a:ext uri="{FF2B5EF4-FFF2-40B4-BE49-F238E27FC236}">
                <a16:creationId xmlns:a16="http://schemas.microsoft.com/office/drawing/2014/main" id="{E40A7CCC-6622-249A-DFC9-726FBAB2929A}"/>
              </a:ext>
            </a:extLst>
          </p:cNvPr>
          <p:cNvPicPr>
            <a:picLocks noChangeAspect="1"/>
          </p:cNvPicPr>
          <p:nvPr/>
        </p:nvPicPr>
        <p:blipFill>
          <a:blip r:embed="rId3"/>
          <a:stretch>
            <a:fillRect/>
          </a:stretch>
        </p:blipFill>
        <p:spPr>
          <a:xfrm>
            <a:off x="1388533" y="0"/>
            <a:ext cx="4436534" cy="2317016"/>
          </a:xfrm>
          <a:prstGeom prst="rect">
            <a:avLst/>
          </a:prstGeom>
        </p:spPr>
      </p:pic>
    </p:spTree>
    <p:extLst>
      <p:ext uri="{BB962C8B-B14F-4D97-AF65-F5344CB8AC3E}">
        <p14:creationId xmlns:p14="http://schemas.microsoft.com/office/powerpoint/2010/main" val="409842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89064F-5788-EC1A-4B77-B2FDAC2CE309}"/>
              </a:ext>
            </a:extLst>
          </p:cNvPr>
          <p:cNvSpPr/>
          <p:nvPr/>
        </p:nvSpPr>
        <p:spPr>
          <a:xfrm>
            <a:off x="270186" y="5781040"/>
            <a:ext cx="2767654" cy="33832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720C4BD0-8C2E-591D-587D-2D7C7A11A6F1}"/>
              </a:ext>
            </a:extLst>
          </p:cNvPr>
          <p:cNvSpPr/>
          <p:nvPr/>
        </p:nvSpPr>
        <p:spPr>
          <a:xfrm>
            <a:off x="188530" y="2087298"/>
            <a:ext cx="2849309" cy="32568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C4EBD5E9-00A9-453E-4873-E1889803B327}"/>
              </a:ext>
            </a:extLst>
          </p:cNvPr>
          <p:cNvSpPr/>
          <p:nvPr/>
        </p:nvSpPr>
        <p:spPr>
          <a:xfrm>
            <a:off x="188530" y="540967"/>
            <a:ext cx="6334006" cy="1077218"/>
          </a:xfrm>
          <a:prstGeom prst="rect">
            <a:avLst/>
          </a:prstGeom>
        </p:spPr>
        <p:txBody>
          <a:bodyPr wrap="square">
            <a:spAutoFit/>
          </a:bodyPr>
          <a:lstStyle/>
          <a:p>
            <a:pPr algn="ctr"/>
            <a:r>
              <a:rPr lang="en-GB" sz="3200" b="1" u="sng" dirty="0">
                <a:solidFill>
                  <a:schemeClr val="accent2">
                    <a:lumMod val="75000"/>
                  </a:schemeClr>
                </a:solidFill>
                <a:latin typeface="Baguet Script" panose="020B0604020202020204" pitchFamily="2" charset="0"/>
                <a:cs typeface="Shruti" panose="020B0502040204020203" pitchFamily="34" charset="0"/>
              </a:rPr>
              <a:t>The Chelsfield Preschool and Nursery Newsletter September 2023</a:t>
            </a:r>
          </a:p>
        </p:txBody>
      </p:sp>
      <p:pic>
        <p:nvPicPr>
          <p:cNvPr id="6" name="Picture 5" descr="A blue sign with white text&#10;&#10;Description automatically generated with low confidence">
            <a:extLst>
              <a:ext uri="{FF2B5EF4-FFF2-40B4-BE49-F238E27FC236}">
                <a16:creationId xmlns:a16="http://schemas.microsoft.com/office/drawing/2014/main" id="{9F96894E-46D8-3C42-47CA-6A01A4692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611" y="2131946"/>
            <a:ext cx="3393203" cy="2100554"/>
          </a:xfrm>
          <a:prstGeom prst="rect">
            <a:avLst/>
          </a:prstGeom>
        </p:spPr>
      </p:pic>
      <p:sp>
        <p:nvSpPr>
          <p:cNvPr id="7" name="Rectangle 6">
            <a:extLst>
              <a:ext uri="{FF2B5EF4-FFF2-40B4-BE49-F238E27FC236}">
                <a16:creationId xmlns:a16="http://schemas.microsoft.com/office/drawing/2014/main" id="{CBCB3BA8-A50D-CDD9-782A-C7BE6BE8E4AA}"/>
              </a:ext>
            </a:extLst>
          </p:cNvPr>
          <p:cNvSpPr/>
          <p:nvPr/>
        </p:nvSpPr>
        <p:spPr>
          <a:xfrm>
            <a:off x="3613980" y="3373143"/>
            <a:ext cx="3244020" cy="292388"/>
          </a:xfrm>
          <a:prstGeom prst="rect">
            <a:avLst/>
          </a:prstGeom>
        </p:spPr>
        <p:txBody>
          <a:bodyPr wrap="square">
            <a:spAutoFit/>
          </a:bodyPr>
          <a:lstStyle/>
          <a:p>
            <a:endParaRPr lang="en-GB" sz="1300" dirty="0">
              <a:latin typeface="Bahnschrift Light SemiCondensed" panose="020B0502040204020203" pitchFamily="34" charset="0"/>
              <a:cs typeface="Shruti" panose="020B0502040204020203" pitchFamily="34" charset="0"/>
            </a:endParaRPr>
          </a:p>
        </p:txBody>
      </p:sp>
      <p:sp>
        <p:nvSpPr>
          <p:cNvPr id="8" name="TextBox 7">
            <a:extLst>
              <a:ext uri="{FF2B5EF4-FFF2-40B4-BE49-F238E27FC236}">
                <a16:creationId xmlns:a16="http://schemas.microsoft.com/office/drawing/2014/main" id="{1D9D0AC0-42D9-C89D-911D-A7DA78A94519}"/>
              </a:ext>
            </a:extLst>
          </p:cNvPr>
          <p:cNvSpPr txBox="1"/>
          <p:nvPr/>
        </p:nvSpPr>
        <p:spPr>
          <a:xfrm>
            <a:off x="270186" y="2155902"/>
            <a:ext cx="2462854" cy="3046988"/>
          </a:xfrm>
          <a:prstGeom prst="rect">
            <a:avLst/>
          </a:prstGeom>
          <a:noFill/>
        </p:spPr>
        <p:txBody>
          <a:bodyPr wrap="square">
            <a:spAutoFit/>
          </a:bodyPr>
          <a:lstStyle/>
          <a:p>
            <a:pPr algn="ctr"/>
            <a:r>
              <a:rPr lang="en-GB" sz="1200" b="1" u="sng" dirty="0">
                <a:latin typeface="Bahnschrift Light SemiCondensed" panose="020B0502040204020203" pitchFamily="34" charset="0"/>
                <a:cs typeface="Shruti" panose="020B0502040204020203" pitchFamily="34" charset="0"/>
              </a:rPr>
              <a:t>Local Family Centres</a:t>
            </a:r>
          </a:p>
          <a:p>
            <a:endParaRPr lang="en-GB" sz="1200" b="1"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Blenheim Children and Family Centre</a:t>
            </a:r>
          </a:p>
          <a:p>
            <a:r>
              <a:rPr lang="en-GB" sz="1200" dirty="0">
                <a:latin typeface="Bahnschrift Light SemiCondensed" panose="020B0502040204020203" pitchFamily="34" charset="0"/>
                <a:cs typeface="Shruti" panose="020B0502040204020203" pitchFamily="34" charset="0"/>
              </a:rPr>
              <a:t>Email –</a:t>
            </a:r>
            <a:r>
              <a:rPr lang="en-GB" sz="1200" dirty="0">
                <a:latin typeface="Bahnschrift Light SemiCondensed" panose="020B0502040204020203" pitchFamily="34" charset="0"/>
                <a:cs typeface="Shruti" panose="020B0502040204020203" pitchFamily="34" charset="0"/>
                <a:hlinkClick r:id="rId3"/>
              </a:rPr>
              <a:t>BLENHEIMCFC@BROMLEY.GOV.UK</a:t>
            </a:r>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Phone – 01689 831193</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Cotmandene Family Centre</a:t>
            </a:r>
          </a:p>
          <a:p>
            <a:r>
              <a:rPr lang="en-GB" sz="1200" dirty="0">
                <a:latin typeface="Bahnschrift Light SemiCondensed" panose="020B0502040204020203" pitchFamily="34" charset="0"/>
                <a:cs typeface="Shruti" panose="020B0502040204020203" pitchFamily="34" charset="0"/>
              </a:rPr>
              <a:t>Email – </a:t>
            </a:r>
            <a:r>
              <a:rPr lang="en-GB" sz="1200" dirty="0">
                <a:latin typeface="Bahnschrift Light SemiCondensed" panose="020B0502040204020203" pitchFamily="34" charset="0"/>
                <a:cs typeface="Shruti" panose="020B0502040204020203" pitchFamily="34" charset="0"/>
                <a:hlinkClick r:id="rId4"/>
              </a:rPr>
              <a:t>COTMANDENECFC@BROMLEY.GOV.UK</a:t>
            </a:r>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Phone – 0208 300 2548</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SemiLight SemiConde" panose="020B0502040204020203" pitchFamily="34" charset="0"/>
              </a:rPr>
              <a:t>Children and Family Centres offer a range of services to meet the needs of children under five and support their families. </a:t>
            </a:r>
            <a:endParaRPr lang="en-GB" sz="1200" dirty="0">
              <a:latin typeface="Bahnschrift SemiLight SemiConde" panose="020B0502040204020203" pitchFamily="34" charset="0"/>
              <a:cs typeface="Shruti" panose="020B0502040204020203" pitchFamily="34" charset="0"/>
            </a:endParaRPr>
          </a:p>
        </p:txBody>
      </p:sp>
      <p:sp>
        <p:nvSpPr>
          <p:cNvPr id="9" name="TextBox 8">
            <a:extLst>
              <a:ext uri="{FF2B5EF4-FFF2-40B4-BE49-F238E27FC236}">
                <a16:creationId xmlns:a16="http://schemas.microsoft.com/office/drawing/2014/main" id="{3A81F14B-3CD9-20E2-D870-0495D474F8A6}"/>
              </a:ext>
            </a:extLst>
          </p:cNvPr>
          <p:cNvSpPr txBox="1"/>
          <p:nvPr/>
        </p:nvSpPr>
        <p:spPr>
          <a:xfrm>
            <a:off x="354940" y="5949186"/>
            <a:ext cx="3259040" cy="3046988"/>
          </a:xfrm>
          <a:prstGeom prst="rect">
            <a:avLst/>
          </a:prstGeom>
          <a:noFill/>
        </p:spPr>
        <p:txBody>
          <a:bodyPr wrap="square" rtlCol="0">
            <a:spAutoFit/>
          </a:bodyPr>
          <a:lstStyle/>
          <a:p>
            <a:r>
              <a:rPr lang="en-GB" sz="1200" b="1" u="sng" dirty="0">
                <a:latin typeface="Bahnschrift SemiLight SemiConde" panose="020B0502040204020203" pitchFamily="34" charset="0"/>
              </a:rPr>
              <a:t>Mental Health Support</a:t>
            </a: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NHS - 111</a:t>
            </a: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Samaritans - 116 123</a:t>
            </a: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Mind - </a:t>
            </a:r>
            <a:r>
              <a:rPr lang="en-GB" sz="1200" dirty="0">
                <a:latin typeface="Bahnschrift SemiLight SemiConde" panose="020B0502040204020203" pitchFamily="34" charset="0"/>
                <a:hlinkClick r:id="rId5"/>
              </a:rPr>
              <a:t>www.mind.org.uk</a:t>
            </a:r>
            <a:endParaRPr lang="en-GB" sz="1200" dirty="0">
              <a:latin typeface="Bahnschrift SemiLight SemiConde" panose="020B0502040204020203" pitchFamily="34" charset="0"/>
            </a:endParaRP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Self-Help Ideas</a:t>
            </a:r>
          </a:p>
          <a:p>
            <a:pPr marL="285750" indent="-285750">
              <a:buFont typeface="Wingdings" panose="05000000000000000000" pitchFamily="2" charset="2"/>
              <a:buChar char="ü"/>
            </a:pPr>
            <a:r>
              <a:rPr lang="en-GB" sz="1200" dirty="0">
                <a:latin typeface="Bahnschrift SemiLight SemiConde" panose="020B0502040204020203" pitchFamily="34" charset="0"/>
              </a:rPr>
              <a:t>Maintain a Healthy diet</a:t>
            </a:r>
          </a:p>
          <a:p>
            <a:pPr marL="285750" indent="-285750">
              <a:buFont typeface="Wingdings" panose="05000000000000000000" pitchFamily="2" charset="2"/>
              <a:buChar char="ü"/>
            </a:pPr>
            <a:r>
              <a:rPr lang="en-GB" sz="1200" dirty="0">
                <a:latin typeface="Bahnschrift SemiLight SemiConde" panose="020B0502040204020203" pitchFamily="34" charset="0"/>
              </a:rPr>
              <a:t>Exercise regularly</a:t>
            </a:r>
          </a:p>
          <a:p>
            <a:pPr marL="285750" indent="-285750">
              <a:buFont typeface="Wingdings" panose="05000000000000000000" pitchFamily="2" charset="2"/>
              <a:buChar char="ü"/>
            </a:pPr>
            <a:r>
              <a:rPr lang="en-GB" sz="1200" dirty="0">
                <a:latin typeface="Bahnschrift SemiLight SemiConde" panose="020B0502040204020203" pitchFamily="34" charset="0"/>
              </a:rPr>
              <a:t>Connect with others</a:t>
            </a:r>
          </a:p>
          <a:p>
            <a:pPr marL="285750" indent="-285750">
              <a:buFont typeface="Wingdings" panose="05000000000000000000" pitchFamily="2" charset="2"/>
              <a:buChar char="ü"/>
            </a:pPr>
            <a:r>
              <a:rPr lang="en-GB" sz="1200" dirty="0">
                <a:latin typeface="Bahnschrift SemiLight SemiConde" panose="020B0502040204020203" pitchFamily="34" charset="0"/>
              </a:rPr>
              <a:t>Set goals and challenges</a:t>
            </a:r>
          </a:p>
          <a:p>
            <a:pPr marL="285750" indent="-285750">
              <a:buFont typeface="Wingdings" panose="05000000000000000000" pitchFamily="2" charset="2"/>
              <a:buChar char="ü"/>
            </a:pPr>
            <a:r>
              <a:rPr lang="en-GB" sz="1200" dirty="0">
                <a:latin typeface="Bahnschrift SemiLight SemiConde" panose="020B0502040204020203" pitchFamily="34" charset="0"/>
              </a:rPr>
              <a:t>Take up a Hobby</a:t>
            </a:r>
          </a:p>
          <a:p>
            <a:pPr marL="285750" indent="-285750">
              <a:buFont typeface="Wingdings" panose="05000000000000000000" pitchFamily="2" charset="2"/>
              <a:buChar char="ü"/>
            </a:pPr>
            <a:r>
              <a:rPr lang="en-GB" sz="1200" dirty="0">
                <a:latin typeface="Bahnschrift SemiLight SemiConde" panose="020B0502040204020203" pitchFamily="34" charset="0"/>
              </a:rPr>
              <a:t>Volunteer in the Community</a:t>
            </a:r>
          </a:p>
          <a:p>
            <a:pPr marL="285750" indent="-285750">
              <a:buFont typeface="Wingdings" panose="05000000000000000000" pitchFamily="2" charset="2"/>
              <a:buChar char="ü"/>
            </a:pPr>
            <a:r>
              <a:rPr lang="en-GB" sz="1200" dirty="0">
                <a:latin typeface="Bahnschrift SemiLight SemiConde" panose="020B0502040204020203" pitchFamily="34" charset="0"/>
              </a:rPr>
              <a:t>Avoid unhealthy habits </a:t>
            </a:r>
          </a:p>
        </p:txBody>
      </p:sp>
      <p:sp>
        <p:nvSpPr>
          <p:cNvPr id="10" name="Rectangle 9">
            <a:extLst>
              <a:ext uri="{FF2B5EF4-FFF2-40B4-BE49-F238E27FC236}">
                <a16:creationId xmlns:a16="http://schemas.microsoft.com/office/drawing/2014/main" id="{9B2731D4-FB0D-8868-F1CB-2E5E442122E3}"/>
              </a:ext>
            </a:extLst>
          </p:cNvPr>
          <p:cNvSpPr/>
          <p:nvPr/>
        </p:nvSpPr>
        <p:spPr>
          <a:xfrm>
            <a:off x="2668333" y="4519996"/>
            <a:ext cx="3691464" cy="19327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11" name="TextBox 10">
            <a:extLst>
              <a:ext uri="{FF2B5EF4-FFF2-40B4-BE49-F238E27FC236}">
                <a16:creationId xmlns:a16="http://schemas.microsoft.com/office/drawing/2014/main" id="{3C656AE6-9CC2-3682-6C41-53CA489E4883}"/>
              </a:ext>
            </a:extLst>
          </p:cNvPr>
          <p:cNvSpPr txBox="1"/>
          <p:nvPr/>
        </p:nvSpPr>
        <p:spPr>
          <a:xfrm>
            <a:off x="2733040" y="4597835"/>
            <a:ext cx="3649254" cy="1938992"/>
          </a:xfrm>
          <a:prstGeom prst="rect">
            <a:avLst/>
          </a:prstGeom>
          <a:noFill/>
        </p:spPr>
        <p:txBody>
          <a:bodyPr wrap="square">
            <a:spAutoFit/>
          </a:bodyPr>
          <a:lstStyle/>
          <a:p>
            <a:r>
              <a:rPr lang="en-GB" sz="1200" dirty="0">
                <a:latin typeface="Bahnschrift SemiLight SemiConde" panose="020B0502040204020203" pitchFamily="34" charset="0"/>
              </a:rPr>
              <a:t>The Bromley Children Project and partners continue to ensure that support, activities and services are made available to the local community.</a:t>
            </a:r>
          </a:p>
          <a:p>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Social media: for up-to-date information, announcements and much more please visit our social media pages.</a:t>
            </a:r>
          </a:p>
          <a:p>
            <a:r>
              <a:rPr lang="en-GB" sz="1200" dirty="0">
                <a:latin typeface="Bahnschrift SemiLight SemiConde" panose="020B0502040204020203" pitchFamily="34" charset="0"/>
              </a:rPr>
              <a:t>Facebook </a:t>
            </a:r>
            <a:r>
              <a:rPr lang="en-GB" sz="1200" dirty="0">
                <a:latin typeface="Bahnschrift SemiLight SemiConde" panose="020B0502040204020203" pitchFamily="34" charset="0"/>
                <a:hlinkClick r:id="rId6"/>
              </a:rPr>
              <a:t>The Bromley Children Project - Facebook</a:t>
            </a:r>
            <a:endParaRPr lang="en-GB" sz="1200" dirty="0">
              <a:latin typeface="Bahnschrift SemiLight SemiConde" panose="020B0502040204020203" pitchFamily="34" charset="0"/>
            </a:endParaRPr>
          </a:p>
          <a:p>
            <a:r>
              <a:rPr lang="en-GB" sz="1200" dirty="0">
                <a:latin typeface="Bahnschrift SemiLight SemiConde" panose="020B0502040204020203" pitchFamily="34" charset="0"/>
              </a:rPr>
              <a:t>Instagram </a:t>
            </a:r>
            <a:r>
              <a:rPr lang="en-GB" sz="1200" dirty="0">
                <a:latin typeface="Bahnschrift SemiLight SemiConde" panose="020B0502040204020203" pitchFamily="34" charset="0"/>
                <a:hlinkClick r:id="rId7"/>
              </a:rPr>
              <a:t>The Bromley Children Project – Instagram </a:t>
            </a:r>
            <a:endParaRPr lang="en-GB" sz="1200" dirty="0">
              <a:latin typeface="Bahnschrift SemiLight SemiConde" panose="020B0502040204020203" pitchFamily="34" charset="0"/>
            </a:endParaRPr>
          </a:p>
          <a:p>
            <a:r>
              <a:rPr lang="en-GB" sz="1200" dirty="0" err="1">
                <a:latin typeface="Bahnschrift SemiLight SemiConde" panose="020B0502040204020203" pitchFamily="34" charset="0"/>
              </a:rPr>
              <a:t>Youtube</a:t>
            </a:r>
            <a:r>
              <a:rPr lang="en-GB" sz="1200" dirty="0">
                <a:latin typeface="Bahnschrift SemiLight SemiConde" panose="020B0502040204020203" pitchFamily="34" charset="0"/>
              </a:rPr>
              <a:t>  </a:t>
            </a:r>
            <a:r>
              <a:rPr lang="en-GB" sz="1200" dirty="0">
                <a:latin typeface="Bahnschrift SemiLight SemiConde" panose="020B0502040204020203" pitchFamily="34" charset="0"/>
                <a:hlinkClick r:id="rId8"/>
              </a:rPr>
              <a:t>The Bromley Children Project - Creative Kids</a:t>
            </a:r>
            <a:r>
              <a:rPr lang="en-GB" sz="1200" dirty="0">
                <a:latin typeface="Bahnschrift SemiLight SemiConde" panose="020B0502040204020203" pitchFamily="34" charset="0"/>
              </a:rPr>
              <a:t> </a:t>
            </a:r>
          </a:p>
          <a:p>
            <a:endParaRPr lang="en-GB" sz="1200" dirty="0">
              <a:latin typeface="Bahnschrift SemiLight SemiConde" panose="020B0502040204020203" pitchFamily="34" charset="0"/>
            </a:endParaRPr>
          </a:p>
        </p:txBody>
      </p:sp>
      <p:pic>
        <p:nvPicPr>
          <p:cNvPr id="12" name="Picture 11">
            <a:extLst>
              <a:ext uri="{FF2B5EF4-FFF2-40B4-BE49-F238E27FC236}">
                <a16:creationId xmlns:a16="http://schemas.microsoft.com/office/drawing/2014/main" id="{38557109-0C14-4977-8A5B-870A69622B49}"/>
              </a:ext>
            </a:extLst>
          </p:cNvPr>
          <p:cNvPicPr>
            <a:picLocks noChangeAspect="1"/>
          </p:cNvPicPr>
          <p:nvPr/>
        </p:nvPicPr>
        <p:blipFill rotWithShape="1">
          <a:blip r:embed="rId9"/>
          <a:srcRect r="63162"/>
          <a:stretch/>
        </p:blipFill>
        <p:spPr>
          <a:xfrm>
            <a:off x="3820162" y="6818089"/>
            <a:ext cx="1973622" cy="2781845"/>
          </a:xfrm>
          <a:prstGeom prst="rect">
            <a:avLst/>
          </a:prstGeom>
        </p:spPr>
      </p:pic>
    </p:spTree>
    <p:extLst>
      <p:ext uri="{BB962C8B-B14F-4D97-AF65-F5344CB8AC3E}">
        <p14:creationId xmlns:p14="http://schemas.microsoft.com/office/powerpoint/2010/main" val="13257007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143</TotalTime>
  <Words>632</Words>
  <Application>Microsoft Office PowerPoint</Application>
  <PresentationFormat>A4 Paper (210x297 mm)</PresentationFormat>
  <Paragraphs>73</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Arial Narrow</vt:lpstr>
      <vt:lpstr>Baguet Script</vt:lpstr>
      <vt:lpstr>Bahnschrift Light</vt:lpstr>
      <vt:lpstr>Bahnschrift Light SemiCondensed</vt:lpstr>
      <vt:lpstr>Bahnschrift SemiLight SemiConde</vt:lpstr>
      <vt:lpstr>Calibri</vt:lpstr>
      <vt:lpstr>Calibri Light</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Carter</dc:creator>
  <cp:lastModifiedBy>Gary Carter</cp:lastModifiedBy>
  <cp:revision>7</cp:revision>
  <cp:lastPrinted>2023-09-13T16:52:59Z</cp:lastPrinted>
  <dcterms:created xsi:type="dcterms:W3CDTF">2023-07-03T14:25:20Z</dcterms:created>
  <dcterms:modified xsi:type="dcterms:W3CDTF">2023-09-14T10:49:09Z</dcterms:modified>
</cp:coreProperties>
</file>