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4933"/>
    <a:srgbClr val="10C1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C9B07E-6747-4C24-9F82-BDFD5205B4BC}" v="5" dt="2024-11-29T12:00:45.1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333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989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02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124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0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11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679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622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277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477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756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002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639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cwa.org.uk/" TargetMode="External"/><Relationship Id="rId3" Type="http://schemas.openxmlformats.org/officeDocument/2006/relationships/hyperlink" Target="mailto:COTMANDENECFC@BROMLEY.GOV.UK" TargetMode="External"/><Relationship Id="rId7" Type="http://schemas.openxmlformats.org/officeDocument/2006/relationships/hyperlink" Target="mailto:info@bcwa.org.uk" TargetMode="External"/><Relationship Id="rId2" Type="http://schemas.openxmlformats.org/officeDocument/2006/relationships/hyperlink" Target="mailto:BLENHEIMCFC@BROMLEY.GOV.UK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nationaldahelpline.org.uk/" TargetMode="External"/><Relationship Id="rId11" Type="http://schemas.openxmlformats.org/officeDocument/2006/relationships/image" Target="../media/image4.png"/><Relationship Id="rId5" Type="http://schemas.openxmlformats.org/officeDocument/2006/relationships/hyperlink" Target="mailto:help@nspcc.org,uk" TargetMode="External"/><Relationship Id="rId10" Type="http://schemas.openxmlformats.org/officeDocument/2006/relationships/hyperlink" Target="mailto:iass@bromley.gov.uk" TargetMode="External"/><Relationship Id="rId4" Type="http://schemas.openxmlformats.org/officeDocument/2006/relationships/image" Target="../media/image3.png"/><Relationship Id="rId9" Type="http://schemas.openxmlformats.org/officeDocument/2006/relationships/hyperlink" Target="mailto:fostering@bromley.gov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8E99A43-DB62-5A3D-91C5-CE481130C683}"/>
              </a:ext>
            </a:extLst>
          </p:cNvPr>
          <p:cNvSpPr/>
          <p:nvPr/>
        </p:nvSpPr>
        <p:spPr>
          <a:xfrm>
            <a:off x="3613980" y="2384722"/>
            <a:ext cx="31684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200">
              <a:solidFill>
                <a:prstClr val="black"/>
              </a:solidFill>
              <a:latin typeface="Arial Narrow" panose="020B0606020202030204" pitchFamily="34" charset="0"/>
              <a:cs typeface="Shruti" panose="020B0502040204020203" pitchFamily="34" charset="0"/>
            </a:endParaRPr>
          </a:p>
          <a:p>
            <a:endParaRPr lang="en-GB" sz="1200">
              <a:solidFill>
                <a:prstClr val="black"/>
              </a:solidFill>
              <a:latin typeface="Arial Narrow" panose="020B0606020202030204" pitchFamily="34" charset="0"/>
              <a:cs typeface="Shruti" panose="020B0502040204020203" pitchFamily="34" charset="0"/>
            </a:endParaRPr>
          </a:p>
          <a:p>
            <a:endParaRPr lang="en-GB" sz="1200">
              <a:solidFill>
                <a:prstClr val="black"/>
              </a:solidFill>
              <a:latin typeface="Arial Narrow" panose="020B0606020202030204" pitchFamily="34" charset="0"/>
              <a:cs typeface="Shruti" panose="020B0502040204020203" pitchFamily="34" charset="0"/>
            </a:endParaRPr>
          </a:p>
          <a:p>
            <a:endParaRPr lang="en-GB" sz="1200">
              <a:solidFill>
                <a:prstClr val="black"/>
              </a:solidFill>
              <a:latin typeface="Arial Narrow" panose="020B0606020202030204" pitchFamily="34" charset="0"/>
              <a:cs typeface="Shruti" panose="020B0502040204020203" pitchFamily="34" charset="0"/>
            </a:endParaRPr>
          </a:p>
          <a:p>
            <a:pPr lvl="0"/>
            <a:endParaRPr lang="en-GB" sz="1200">
              <a:solidFill>
                <a:prstClr val="black"/>
              </a:solidFill>
              <a:latin typeface="Arial Narrow" panose="020B0606020202030204" pitchFamily="34" charset="0"/>
              <a:cs typeface="Shruti" panose="020B0502040204020203" pitchFamily="34" charset="0"/>
            </a:endParaRPr>
          </a:p>
          <a:p>
            <a:pPr lvl="0"/>
            <a:endParaRPr lang="en-GB" sz="1200">
              <a:solidFill>
                <a:prstClr val="black"/>
              </a:solidFill>
              <a:latin typeface="Arial Narrow" panose="020B0606020202030204" pitchFamily="34" charset="0"/>
              <a:cs typeface="Shruti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2484B5-D6C3-DABD-2407-E14BF1408C64}"/>
              </a:ext>
            </a:extLst>
          </p:cNvPr>
          <p:cNvSpPr txBox="1"/>
          <p:nvPr/>
        </p:nvSpPr>
        <p:spPr>
          <a:xfrm>
            <a:off x="257744" y="2151648"/>
            <a:ext cx="3131332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u="sng" dirty="0">
                <a:solidFill>
                  <a:srgbClr val="914933"/>
                </a:solidFill>
                <a:latin typeface="Bahnschrift Light SemiCondensed" panose="020B0502040204020203" pitchFamily="34" charset="0"/>
                <a:cs typeface="Shruti" panose="020B0502040204020203" pitchFamily="34" charset="0"/>
              </a:rPr>
              <a:t>Dates For December 2024</a:t>
            </a:r>
          </a:p>
          <a:p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Friday 20</a:t>
            </a:r>
            <a:r>
              <a:rPr lang="en-GB" sz="1100" b="1" baseline="300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th</a:t>
            </a:r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 December – Last day of term for all children.</a:t>
            </a:r>
          </a:p>
          <a:p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Nursery closed for all children from Monday 23</a:t>
            </a:r>
            <a:r>
              <a:rPr lang="en-GB" sz="1100" b="1" baseline="300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rd</a:t>
            </a:r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 December 2024</a:t>
            </a:r>
          </a:p>
          <a:p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Nursery children return on Thursday 2</a:t>
            </a:r>
            <a:r>
              <a:rPr lang="en-GB" sz="1100" b="1" baseline="300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nd</a:t>
            </a:r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 January 2025</a:t>
            </a:r>
          </a:p>
          <a:p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Pre-school children return on Monday 6</a:t>
            </a:r>
            <a:r>
              <a:rPr lang="en-GB" sz="1100" b="1" baseline="300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th</a:t>
            </a:r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 January 2025</a:t>
            </a:r>
          </a:p>
          <a:p>
            <a:r>
              <a:rPr lang="en-GB" sz="1100" b="1" u="sng" dirty="0">
                <a:solidFill>
                  <a:srgbClr val="914933"/>
                </a:solidFill>
                <a:latin typeface="Bahnschrift Light SemiCondensed" panose="020B0502040204020203" pitchFamily="34" charset="0"/>
                <a:cs typeface="Shruti" panose="020B0502040204020203" pitchFamily="34" charset="0"/>
              </a:rPr>
              <a:t>Activity dates for December 2024</a:t>
            </a:r>
          </a:p>
          <a:p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Thursday 12</a:t>
            </a:r>
            <a:r>
              <a:rPr lang="en-GB" sz="1100" b="1" baseline="300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th</a:t>
            </a:r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 Dec- Christmas jumper day</a:t>
            </a:r>
          </a:p>
          <a:p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There will be no Ballet on the 2</a:t>
            </a:r>
            <a:r>
              <a:rPr lang="en-GB" sz="1100" b="1" baseline="300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nd</a:t>
            </a:r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 December and the last Ballet session of this term is the 16</a:t>
            </a:r>
            <a:r>
              <a:rPr lang="en-GB" sz="1100" b="1" baseline="300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th</a:t>
            </a:r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 December. </a:t>
            </a:r>
          </a:p>
          <a:p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Tuesday 17</a:t>
            </a:r>
            <a:r>
              <a:rPr lang="en-GB" sz="1100" b="1" baseline="300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th</a:t>
            </a:r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 Dec- Christmas Performance for all children – Parents are welcome to come and watch at 11.30 a.m. If possible,  we would like all children to wear a Christmas jumper for the performance .</a:t>
            </a:r>
          </a:p>
          <a:p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Tuesday 17</a:t>
            </a:r>
            <a:r>
              <a:rPr lang="en-GB" sz="1100" b="1" baseline="300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th</a:t>
            </a:r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 December – Christmas Lunch for those children who have a hot lunch .</a:t>
            </a:r>
          </a:p>
          <a:p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19</a:t>
            </a:r>
            <a:r>
              <a:rPr lang="en-GB" sz="1100" b="1" baseline="300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th</a:t>
            </a:r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 December – Christmas Party for all children – if this is not your child’s usual day,  please bring them at 9.15 and pick up at 12.15 .</a:t>
            </a:r>
          </a:p>
          <a:p>
            <a:endParaRPr lang="en-GB" sz="1100" b="1" dirty="0">
              <a:latin typeface="Bahnschrift Light SemiCondensed" panose="020B0502040204020203" pitchFamily="34" charset="0"/>
              <a:cs typeface="Shruti" panose="020B0502040204020203" pitchFamily="34" charset="0"/>
            </a:endParaRPr>
          </a:p>
          <a:p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If you would like extra hours for January, please </a:t>
            </a:r>
          </a:p>
          <a:p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E-mail in to enable us to accommodate the changes.</a:t>
            </a:r>
          </a:p>
          <a:p>
            <a:endParaRPr lang="en-GB" sz="1100" dirty="0">
              <a:latin typeface="Bahnschrift Light SemiCondensed" panose="020B0502040204020203" pitchFamily="34" charset="0"/>
              <a:cs typeface="Shruti" panose="020B0502040204020203" pitchFamily="34" charset="0"/>
            </a:endParaRPr>
          </a:p>
          <a:p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Our theme for December is-  Past and Present</a:t>
            </a:r>
          </a:p>
          <a:p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We will be looking at-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Times to celebrate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Creature timeline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Gifts</a:t>
            </a:r>
          </a:p>
          <a:p>
            <a:r>
              <a:rPr lang="en-GB" sz="1100">
                <a:latin typeface="Bahnschrift Light SemiCondensed" panose="020B0502040204020203" pitchFamily="34" charset="0"/>
                <a:cs typeface="Shruti" panose="020B0502040204020203" pitchFamily="34" charset="0"/>
              </a:rPr>
              <a:t>We </a:t>
            </a:r>
            <a:r>
              <a:rPr lang="en-GB" sz="11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will be </a:t>
            </a:r>
            <a:r>
              <a:rPr lang="en-GB" sz="1100">
                <a:latin typeface="Bahnschrift Light SemiCondensed" panose="020B0502040204020203" pitchFamily="34" charset="0"/>
                <a:cs typeface="Shruti" panose="020B0502040204020203" pitchFamily="34" charset="0"/>
              </a:rPr>
              <a:t>celebrating Hanukkah, </a:t>
            </a:r>
            <a:r>
              <a:rPr lang="en-GB" sz="11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and Christmas.</a:t>
            </a:r>
          </a:p>
          <a:p>
            <a:r>
              <a:rPr lang="en-GB" sz="11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Cooking for December will be Reindeer biscuits and chocolate logs.</a:t>
            </a:r>
          </a:p>
          <a:p>
            <a:r>
              <a:rPr lang="en-GB" sz="11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Our Science experiment is –Santa’s Magic Milk.</a:t>
            </a:r>
          </a:p>
          <a:p>
            <a:r>
              <a:rPr lang="en-GB" sz="11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  </a:t>
            </a:r>
            <a:r>
              <a:rPr lang="en-GB" sz="1100" b="1" u="sng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Gentle Reminders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Please can parents ensure all children have a Winter coat each day, no dresses or tights to be worn.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Please ensure sufficient nappies, pull-ups and wipes are provided as unfortunately there will be a charge if we need to continuously supply these.</a:t>
            </a:r>
          </a:p>
          <a:p>
            <a:endParaRPr lang="en-GB" sz="1100" b="1" dirty="0">
              <a:latin typeface="Bahnschrift Light SemiCondensed" panose="020B0502040204020203" pitchFamily="34" charset="0"/>
              <a:cs typeface="Shruti" panose="020B050204020402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b="1" dirty="0">
              <a:latin typeface="Bahnschrift Light SemiCondensed" panose="020B0502040204020203" pitchFamily="34" charset="0"/>
              <a:cs typeface="Shruti" panose="020B050204020402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1EDC335-EBBA-220B-A6D4-BB0890ECC58D}"/>
              </a:ext>
            </a:extLst>
          </p:cNvPr>
          <p:cNvSpPr/>
          <p:nvPr/>
        </p:nvSpPr>
        <p:spPr>
          <a:xfrm>
            <a:off x="3613980" y="3373143"/>
            <a:ext cx="324402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300">
              <a:latin typeface="Arial Narrow" panose="020B0606020202030204" pitchFamily="34" charset="0"/>
              <a:cs typeface="Shruti" panose="020B0502040204020203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874AD9A-682B-8BF8-E220-A547C9ADC331}"/>
              </a:ext>
            </a:extLst>
          </p:cNvPr>
          <p:cNvCxnSpPr>
            <a:cxnSpLocks/>
            <a:stCxn id="12" idx="2"/>
          </p:cNvCxnSpPr>
          <p:nvPr/>
        </p:nvCxnSpPr>
        <p:spPr>
          <a:xfrm>
            <a:off x="3398112" y="2211358"/>
            <a:ext cx="53197" cy="71980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EDFE071-EB77-38B5-45C6-120E4C7BA8BC}"/>
              </a:ext>
            </a:extLst>
          </p:cNvPr>
          <p:cNvSpPr txBox="1"/>
          <p:nvPr/>
        </p:nvSpPr>
        <p:spPr>
          <a:xfrm>
            <a:off x="3538420" y="2092723"/>
            <a:ext cx="3131332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Punctuality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>
                <a:solidFill>
                  <a:prstClr val="black"/>
                </a:solidFill>
                <a:latin typeface="Bahnschrift Light SemiCondensed" panose="020B0502040204020203" pitchFamily="34" charset="0"/>
                <a:cs typeface="Shruti" panose="020B0502040204020203" pitchFamily="34" charset="0"/>
              </a:rPr>
              <a:t>Arrival times for Preschool </a:t>
            </a:r>
            <a:r>
              <a:rPr kumimoji="0" lang="en-GB" sz="110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9.15 until 12.15,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no entry after 9.30am unless pre-arranged with management.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>
                <a:solidFill>
                  <a:prstClr val="black"/>
                </a:solidFill>
                <a:latin typeface="Bahnschrift Light SemiCondensed" panose="020B0502040204020203" pitchFamily="34" charset="0"/>
                <a:cs typeface="Shruti" panose="020B0502040204020203" pitchFamily="34" charset="0"/>
              </a:rPr>
              <a:t>Please ensure you arrive on time for drop off and collection.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>
                <a:solidFill>
                  <a:prstClr val="black"/>
                </a:solidFill>
                <a:latin typeface="Bahnschrift Light SemiCondensed" panose="020B0502040204020203" pitchFamily="34" charset="0"/>
                <a:cs typeface="Shruti" panose="020B0502040204020203" pitchFamily="34" charset="0"/>
              </a:rPr>
              <a:t>For our Nursery children- If you are running late, it is imperative that we are notified in advance as this has an impact on our daily food preparation especially with allergies and intolerances.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Please remember to contact the Nursery if your child is absent, all absences are recorded as this is now a requirement due to safeguarding and is implemented to protect all children.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>
                <a:solidFill>
                  <a:prstClr val="black"/>
                </a:solidFill>
                <a:latin typeface="Bahnschrift Light SemiCondensed" panose="020B0502040204020203" pitchFamily="34" charset="0"/>
                <a:cs typeface="Shruti" panose="020B0502040204020203" pitchFamily="34" charset="0"/>
              </a:rPr>
              <a:t>We will be requesting a third emergency contact if you do not have this in place at present, please provide this as soon as possible.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Please notify us if you are going to be picking your child up early 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100" u="sng" dirty="0">
              <a:solidFill>
                <a:prstClr val="black"/>
              </a:solidFill>
              <a:latin typeface="Bahnschrift Light SemiCondensed" panose="020B0502040204020203" pitchFamily="34" charset="0"/>
              <a:cs typeface="Shruti" panose="020B0502040204020203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Carpark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Please remember children are not to play in the carpark  and no entry remains between 9am and 3pm. Please be mindful of speed when entering and exiting. </a:t>
            </a:r>
            <a:r>
              <a:rPr lang="en-GB" sz="1100" dirty="0">
                <a:solidFill>
                  <a:prstClr val="black"/>
                </a:solidFill>
                <a:latin typeface="Bahnschrift Light SemiCondensed" panose="020B0502040204020203" pitchFamily="34" charset="0"/>
                <a:cs typeface="Shruti" panose="020B0502040204020203" pitchFamily="34" charset="0"/>
              </a:rPr>
              <a:t>Children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 should not be left in cars unattended.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100" dirty="0">
              <a:solidFill>
                <a:prstClr val="black"/>
              </a:solidFill>
              <a:latin typeface="Bahnschrift Light SemiCondensed" panose="020B0502040204020203" pitchFamily="34" charset="0"/>
              <a:cs typeface="Shruti" panose="020B0502040204020203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We have updated our local support services board in the foyer, please feel free to have a look and speak to a member of the team if you require any further assistance. .</a:t>
            </a:r>
          </a:p>
          <a:p>
            <a:r>
              <a:rPr lang="en-GB" sz="1100" dirty="0">
                <a:solidFill>
                  <a:prstClr val="black"/>
                </a:solidFill>
                <a:latin typeface="Bahnschrift Light SemiCondensed" panose="020B0502040204020203" pitchFamily="34" charset="0"/>
                <a:cs typeface="Shruti" panose="020B0502040204020203" pitchFamily="34" charset="0"/>
              </a:rPr>
              <a:t>	</a:t>
            </a:r>
          </a:p>
          <a:p>
            <a:r>
              <a:rPr lang="en-GB" sz="1100" dirty="0">
                <a:solidFill>
                  <a:prstClr val="black"/>
                </a:solidFill>
                <a:latin typeface="Bahnschrift Light SemiCondensed" panose="020B0502040204020203" pitchFamily="34" charset="0"/>
                <a:cs typeface="Shruti" panose="020B0502040204020203" pitchFamily="34" charset="0"/>
              </a:rPr>
              <a:t>We would like to wish you all a Merry Christmas and a Happy New Year .</a:t>
            </a:r>
            <a:endParaRPr lang="en-GB" sz="1100" dirty="0">
              <a:latin typeface="Bahnschrift Light SemiCondensed" panose="020B0502040204020203" pitchFamily="34" charset="0"/>
              <a:cs typeface="Shruti" panose="020B0502040204020203" pitchFamily="34" charset="0"/>
            </a:endParaRPr>
          </a:p>
          <a:p>
            <a:endParaRPr lang="en-GB" sz="1100" dirty="0">
              <a:latin typeface="Bahnschrift Light SemiCondensed" panose="020B0502040204020203" pitchFamily="34" charset="0"/>
              <a:cs typeface="Shruti" panose="020B0502040204020203" pitchFamily="34" charset="0"/>
            </a:endParaRPr>
          </a:p>
          <a:p>
            <a:endParaRPr lang="en-GB" sz="1100" dirty="0">
              <a:latin typeface="Bahnschrift Light SemiCondensed" panose="020B0502040204020203" pitchFamily="34" charset="0"/>
              <a:cs typeface="Shruti" panose="020B0502040204020203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B0F314-0BC2-71CF-3065-DDF3BF019D98}"/>
              </a:ext>
            </a:extLst>
          </p:cNvPr>
          <p:cNvSpPr/>
          <p:nvPr/>
        </p:nvSpPr>
        <p:spPr>
          <a:xfrm>
            <a:off x="231109" y="1380361"/>
            <a:ext cx="63340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>
                <a:solidFill>
                  <a:schemeClr val="accent6">
                    <a:lumMod val="50000"/>
                  </a:schemeClr>
                </a:solidFill>
                <a:latin typeface="Baguet Script" panose="020B0604020202020204" pitchFamily="2" charset="0"/>
                <a:cs typeface="Shruti" panose="020B0502040204020203" pitchFamily="34" charset="0"/>
              </a:rPr>
              <a:t>The Chelsfield Preschool and Nursery Newsletter December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5B5336-2992-A2C5-4297-7830670ABC52}"/>
              </a:ext>
            </a:extLst>
          </p:cNvPr>
          <p:cNvSpPr txBox="1"/>
          <p:nvPr/>
        </p:nvSpPr>
        <p:spPr>
          <a:xfrm>
            <a:off x="3416184" y="7818928"/>
            <a:ext cx="3429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can contact us on; Phone- 01689853183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Email- Chelsfieldbrom@yahoo.co.uk</a:t>
            </a:r>
            <a:endParaRPr lang="en-GB" sz="14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33CA219-6F37-F01A-FC09-89F9FCC76E1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019" t="9147" r="3896" b="7279"/>
          <a:stretch/>
        </p:blipFill>
        <p:spPr>
          <a:xfrm>
            <a:off x="3792399" y="8482002"/>
            <a:ext cx="2666319" cy="125260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9171879-1014-1464-9082-45FC7BFC0AD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72086" b="3235"/>
          <a:stretch/>
        </p:blipFill>
        <p:spPr>
          <a:xfrm>
            <a:off x="0" y="0"/>
            <a:ext cx="6845184" cy="1438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429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89064F-5788-EC1A-4B77-B2FDAC2CE309}"/>
              </a:ext>
            </a:extLst>
          </p:cNvPr>
          <p:cNvSpPr/>
          <p:nvPr/>
        </p:nvSpPr>
        <p:spPr>
          <a:xfrm>
            <a:off x="270186" y="5781040"/>
            <a:ext cx="2767654" cy="338328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Local Family Centres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Light SemiCondensed" panose="020B0502040204020203" pitchFamily="34" charset="0"/>
              <a:ea typeface="+mn-ea"/>
              <a:cs typeface="Shruti" panose="020B0502040204020203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Blenheim Children and Family Centre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Email –</a:t>
            </a: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  <a:hlinkClick r:id="rId2"/>
              </a:rPr>
              <a:t>BLENHEIMCFC@BROMLEY.GOV.UK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Light SemiCondensed" panose="020B0502040204020203" pitchFamily="34" charset="0"/>
              <a:ea typeface="+mn-ea"/>
              <a:cs typeface="Shruti" panose="020B0502040204020203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Phone – 01689 831193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Light SemiCondensed" panose="020B0502040204020203" pitchFamily="34" charset="0"/>
              <a:ea typeface="+mn-ea"/>
              <a:cs typeface="Shruti" panose="020B0502040204020203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Cotmandene Family Centre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Email – </a:t>
            </a: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  <a:hlinkClick r:id="rId3"/>
              </a:rPr>
              <a:t>COTMANDENECFC@BROMLEY.GOV.UK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Light SemiCondensed" panose="020B0502040204020203" pitchFamily="34" charset="0"/>
              <a:ea typeface="+mn-ea"/>
              <a:cs typeface="Shruti" panose="020B0502040204020203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Phone – 0208 300 2548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Light SemiCondensed" panose="020B0502040204020203" pitchFamily="34" charset="0"/>
              <a:ea typeface="+mn-ea"/>
              <a:cs typeface="Shruti" panose="020B0502040204020203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SemiLight SemiConde" panose="020B0502040204020203" pitchFamily="34" charset="0"/>
                <a:ea typeface="+mn-ea"/>
                <a:cs typeface="+mn-cs"/>
              </a:rPr>
              <a:t>Children and Family Centres offer a range of services to meet the needs of children under five and support their families. 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SemiLight SemiConde" panose="020B0502040204020203" pitchFamily="34" charset="0"/>
              <a:ea typeface="+mn-ea"/>
              <a:cs typeface="Shruti" panose="020B0502040204020203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20C4BD0-8C2E-591D-587D-2D7C7A11A6F1}"/>
              </a:ext>
            </a:extLst>
          </p:cNvPr>
          <p:cNvSpPr/>
          <p:nvPr/>
        </p:nvSpPr>
        <p:spPr>
          <a:xfrm>
            <a:off x="188530" y="2087298"/>
            <a:ext cx="2849309" cy="32568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EBD5E9-00A9-453E-4873-E1889803B327}"/>
              </a:ext>
            </a:extLst>
          </p:cNvPr>
          <p:cNvSpPr/>
          <p:nvPr/>
        </p:nvSpPr>
        <p:spPr>
          <a:xfrm>
            <a:off x="188530" y="264626"/>
            <a:ext cx="63340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u="sng" dirty="0">
                <a:solidFill>
                  <a:schemeClr val="accent6">
                    <a:lumMod val="50000"/>
                  </a:schemeClr>
                </a:solidFill>
                <a:latin typeface="Baguet Script" panose="020B0604020202020204" pitchFamily="2" charset="0"/>
                <a:cs typeface="Shruti" panose="020B0502040204020203" pitchFamily="34" charset="0"/>
              </a:rPr>
              <a:t>The Chelsfield Preschool and Nursery Newsletter December 2024</a:t>
            </a:r>
          </a:p>
        </p:txBody>
      </p:sp>
      <p:pic>
        <p:nvPicPr>
          <p:cNvPr id="6" name="Picture 5" descr="A blu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9F96894E-46D8-3C42-47CA-6A01A46923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181" y="2020904"/>
            <a:ext cx="2849309" cy="176385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BCB3BA8-A50D-CDD9-782A-C7BE6BE8E4AA}"/>
              </a:ext>
            </a:extLst>
          </p:cNvPr>
          <p:cNvSpPr/>
          <p:nvPr/>
        </p:nvSpPr>
        <p:spPr>
          <a:xfrm>
            <a:off x="3613980" y="3373143"/>
            <a:ext cx="324402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300">
              <a:latin typeface="Bahnschrift Light SemiCondensed" panose="020B0502040204020203" pitchFamily="34" charset="0"/>
              <a:cs typeface="Shruti" panose="020B05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9D0AC0-42D9-C89D-911D-A7DA78A94519}"/>
              </a:ext>
            </a:extLst>
          </p:cNvPr>
          <p:cNvSpPr txBox="1"/>
          <p:nvPr/>
        </p:nvSpPr>
        <p:spPr>
          <a:xfrm>
            <a:off x="270186" y="2155902"/>
            <a:ext cx="246285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>
                <a:latin typeface="Bahnschrift SemiLight SemiConde" panose="020B0502040204020203" pitchFamily="34" charset="0"/>
                <a:cs typeface="Shruti" panose="020B0502040204020203" pitchFamily="34" charset="0"/>
              </a:rPr>
              <a:t>NSPCC Helpline</a:t>
            </a:r>
          </a:p>
          <a:p>
            <a:pPr algn="ctr"/>
            <a:r>
              <a:rPr lang="en-GB" sz="1200">
                <a:latin typeface="Bahnschrift SemiLight SemiConde" panose="020B0502040204020203" pitchFamily="34" charset="0"/>
                <a:cs typeface="Shruti" panose="020B0502040204020203" pitchFamily="34" charset="0"/>
              </a:rPr>
              <a:t>Phone: 0808 800 500</a:t>
            </a:r>
          </a:p>
          <a:p>
            <a:pPr algn="ctr"/>
            <a:r>
              <a:rPr lang="en-GB" sz="1200">
                <a:latin typeface="Bahnschrift SemiLight SemiConde" panose="020B0502040204020203" pitchFamily="34" charset="0"/>
                <a:cs typeface="Shruti" panose="020B0502040204020203" pitchFamily="34" charset="0"/>
              </a:rPr>
              <a:t>Email: </a:t>
            </a:r>
            <a:r>
              <a:rPr lang="en-GB" sz="1200" err="1">
                <a:latin typeface="Bahnschrift SemiLight SemiConde" panose="020B0502040204020203" pitchFamily="34" charset="0"/>
                <a:cs typeface="Shruti" panose="020B0502040204020203" pitchFamily="34" charset="0"/>
                <a:hlinkClick r:id="rId5"/>
              </a:rPr>
              <a:t>help@nspcc.org,uk</a:t>
            </a:r>
            <a:endParaRPr lang="en-GB" sz="1200">
              <a:latin typeface="Bahnschrift SemiLight SemiConde" panose="020B0502040204020203" pitchFamily="34" charset="0"/>
              <a:cs typeface="Shruti" panose="020B0502040204020203" pitchFamily="34" charset="0"/>
            </a:endParaRPr>
          </a:p>
          <a:p>
            <a:pPr algn="ctr"/>
            <a:endParaRPr lang="en-GB" sz="1200">
              <a:latin typeface="Bahnschrift SemiLight SemiConde" panose="020B0502040204020203" pitchFamily="34" charset="0"/>
              <a:cs typeface="Shruti" panose="020B0502040204020203" pitchFamily="34" charset="0"/>
            </a:endParaRPr>
          </a:p>
          <a:p>
            <a:pPr algn="ctr"/>
            <a:r>
              <a:rPr lang="en-GB" sz="1200">
                <a:latin typeface="Bahnschrift SemiLight SemiConde" panose="020B0502040204020203" pitchFamily="34" charset="0"/>
                <a:cs typeface="Shruti" panose="020B0502040204020203" pitchFamily="34" charset="0"/>
              </a:rPr>
              <a:t>National Domestic Abuse Helpline</a:t>
            </a:r>
          </a:p>
          <a:p>
            <a:pPr algn="ctr"/>
            <a:r>
              <a:rPr lang="en-GB" sz="1200">
                <a:latin typeface="Bahnschrift SemiLight SemiConde" panose="020B0502040204020203" pitchFamily="34" charset="0"/>
                <a:cs typeface="Shruti" panose="020B0502040204020203" pitchFamily="34" charset="0"/>
              </a:rPr>
              <a:t>Phone: 0808 2000 247</a:t>
            </a:r>
          </a:p>
          <a:p>
            <a:pPr algn="ctr"/>
            <a:r>
              <a:rPr lang="en-GB" sz="1200">
                <a:latin typeface="Bahnschrift SemiLight SemiConde" panose="020B0502040204020203" pitchFamily="34" charset="0"/>
                <a:cs typeface="Shruti" panose="020B0502040204020203" pitchFamily="34" charset="0"/>
              </a:rPr>
              <a:t>Website: </a:t>
            </a:r>
            <a:r>
              <a:rPr lang="en-GB" sz="1200">
                <a:latin typeface="Bahnschrift SemiLight SemiConde" panose="020B0502040204020203" pitchFamily="34" charset="0"/>
                <a:cs typeface="Shruti" panose="020B0502040204020203" pitchFamily="34" charset="0"/>
                <a:hlinkClick r:id="rId6"/>
              </a:rPr>
              <a:t>www.nationaldahelpline.org.uk</a:t>
            </a:r>
            <a:r>
              <a:rPr lang="en-GB" sz="1200">
                <a:latin typeface="Bahnschrift SemiLight SemiConde" panose="020B0502040204020203" pitchFamily="34" charset="0"/>
                <a:cs typeface="Shruti" panose="020B0502040204020203" pitchFamily="34" charset="0"/>
              </a:rPr>
              <a:t> </a:t>
            </a:r>
          </a:p>
          <a:p>
            <a:pPr algn="ctr"/>
            <a:endParaRPr lang="en-GB" sz="1200">
              <a:latin typeface="Bahnschrift SemiLight SemiConde" panose="020B0502040204020203" pitchFamily="34" charset="0"/>
              <a:cs typeface="Shruti" panose="020B0502040204020203" pitchFamily="34" charset="0"/>
            </a:endParaRPr>
          </a:p>
          <a:p>
            <a:pPr algn="ctr"/>
            <a:r>
              <a:rPr lang="en-GB" sz="1200">
                <a:latin typeface="Bahnschrift SemiLight SemiConde" panose="020B0502040204020203" pitchFamily="34" charset="0"/>
                <a:cs typeface="Shruti" panose="020B0502040204020203" pitchFamily="34" charset="0"/>
              </a:rPr>
              <a:t>Bromley and Croydon Women’s Aid (BCWA)</a:t>
            </a:r>
          </a:p>
          <a:p>
            <a:pPr algn="ctr"/>
            <a:r>
              <a:rPr lang="en-GB" sz="1200">
                <a:latin typeface="Bahnschrift SemiLight SemiConde" panose="020B0502040204020203" pitchFamily="34" charset="0"/>
                <a:cs typeface="Shruti" panose="020B0502040204020203" pitchFamily="34" charset="0"/>
              </a:rPr>
              <a:t>Phone: 020 8313 9303</a:t>
            </a:r>
          </a:p>
          <a:p>
            <a:pPr algn="ctr"/>
            <a:r>
              <a:rPr lang="en-GB" sz="1200">
                <a:latin typeface="Bahnschrift SemiLight SemiConde" panose="020B0502040204020203" pitchFamily="34" charset="0"/>
                <a:cs typeface="Shruti" panose="020B0502040204020203" pitchFamily="34" charset="0"/>
              </a:rPr>
              <a:t>Email: </a:t>
            </a:r>
            <a:r>
              <a:rPr lang="en-GB" sz="1200">
                <a:latin typeface="Bahnschrift SemiLight SemiConde" panose="020B0502040204020203" pitchFamily="34" charset="0"/>
                <a:cs typeface="Shruti" panose="020B0502040204020203" pitchFamily="34" charset="0"/>
                <a:hlinkClick r:id="rId7"/>
              </a:rPr>
              <a:t>info@bcwa.org.uk</a:t>
            </a:r>
            <a:endParaRPr lang="en-GB" sz="1200">
              <a:latin typeface="Bahnschrift SemiLight SemiConde" panose="020B0502040204020203" pitchFamily="34" charset="0"/>
              <a:cs typeface="Shruti" panose="020B0502040204020203" pitchFamily="34" charset="0"/>
            </a:endParaRPr>
          </a:p>
          <a:p>
            <a:pPr algn="ctr"/>
            <a:r>
              <a:rPr lang="en-GB" sz="1200">
                <a:latin typeface="Bahnschrift SemiLight SemiConde" panose="020B0502040204020203" pitchFamily="34" charset="0"/>
                <a:cs typeface="Shruti" panose="020B0502040204020203" pitchFamily="34" charset="0"/>
              </a:rPr>
              <a:t>Website: </a:t>
            </a:r>
            <a:r>
              <a:rPr lang="en-GB" sz="1200">
                <a:latin typeface="Bahnschrift SemiLight SemiConde" panose="020B0502040204020203" pitchFamily="34" charset="0"/>
                <a:cs typeface="Shruti" panose="020B0502040204020203" pitchFamily="34" charset="0"/>
                <a:hlinkClick r:id="rId8"/>
              </a:rPr>
              <a:t>www.bcwa.org.uk</a:t>
            </a:r>
            <a:endParaRPr lang="en-GB" sz="1200">
              <a:latin typeface="Bahnschrift SemiLight SemiConde" panose="020B0502040204020203" pitchFamily="34" charset="0"/>
              <a:cs typeface="Shruti" panose="020B0502040204020203" pitchFamily="34" charset="0"/>
            </a:endParaRPr>
          </a:p>
          <a:p>
            <a:pPr algn="ctr"/>
            <a:endParaRPr lang="en-GB" sz="1200">
              <a:latin typeface="Bahnschrift SemiLight SemiConde" panose="020B0502040204020203" pitchFamily="34" charset="0"/>
              <a:cs typeface="Shruti" panose="020B0502040204020203" pitchFamily="34" charset="0"/>
            </a:endParaRPr>
          </a:p>
          <a:p>
            <a:pPr algn="ctr"/>
            <a:endParaRPr lang="en-GB" sz="1200">
              <a:latin typeface="Bahnschrift SemiLight SemiConde" panose="020B0502040204020203" pitchFamily="34" charset="0"/>
              <a:cs typeface="Shruti" panose="020B0502040204020203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B2731D4-FB0D-8868-F1CB-2E5E442122E3}"/>
              </a:ext>
            </a:extLst>
          </p:cNvPr>
          <p:cNvSpPr/>
          <p:nvPr/>
        </p:nvSpPr>
        <p:spPr>
          <a:xfrm>
            <a:off x="3355533" y="3755304"/>
            <a:ext cx="2614281" cy="176385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656AE6-9CC2-3682-6C41-53CA489E4883}"/>
              </a:ext>
            </a:extLst>
          </p:cNvPr>
          <p:cNvSpPr txBox="1"/>
          <p:nvPr/>
        </p:nvSpPr>
        <p:spPr>
          <a:xfrm>
            <a:off x="2814696" y="4031883"/>
            <a:ext cx="364925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>
                <a:latin typeface="Bahnschrift SemiLight SemiConde" panose="020B0502040204020203" pitchFamily="34" charset="0"/>
              </a:rPr>
              <a:t>Bromley Fostering Team</a:t>
            </a:r>
          </a:p>
          <a:p>
            <a:pPr algn="ctr"/>
            <a:r>
              <a:rPr lang="en-GB" sz="1200">
                <a:latin typeface="Bahnschrift SemiLight SemiConde" panose="020B0502040204020203" pitchFamily="34" charset="0"/>
              </a:rPr>
              <a:t>Phone: 020 8461 7701</a:t>
            </a:r>
          </a:p>
          <a:p>
            <a:pPr algn="ctr"/>
            <a:r>
              <a:rPr lang="en-GB" sz="1200">
                <a:latin typeface="Bahnschrift SemiLight SemiConde" panose="020B0502040204020203" pitchFamily="34" charset="0"/>
              </a:rPr>
              <a:t>Email: </a:t>
            </a:r>
            <a:r>
              <a:rPr lang="en-GB" sz="1200">
                <a:latin typeface="Bahnschrift SemiLight SemiConde" panose="020B0502040204020203" pitchFamily="34" charset="0"/>
                <a:hlinkClick r:id="rId9"/>
              </a:rPr>
              <a:t>fostering@bromley.gov.uk</a:t>
            </a:r>
            <a:r>
              <a:rPr lang="en-GB" sz="1200">
                <a:latin typeface="Bahnschrift SemiLight SemiConde" panose="020B0502040204020203" pitchFamily="34" charset="0"/>
              </a:rPr>
              <a:t> </a:t>
            </a:r>
          </a:p>
          <a:p>
            <a:pPr algn="ctr"/>
            <a:endParaRPr lang="en-GB" sz="1200">
              <a:latin typeface="Bahnschrift SemiLight SemiConde" panose="020B0502040204020203" pitchFamily="34" charset="0"/>
            </a:endParaRPr>
          </a:p>
          <a:p>
            <a:pPr algn="ctr"/>
            <a:r>
              <a:rPr lang="en-GB" sz="1200">
                <a:latin typeface="Bahnschrift SemiLight SemiConde" panose="020B0502040204020203" pitchFamily="34" charset="0"/>
              </a:rPr>
              <a:t>IASS Bromley </a:t>
            </a:r>
          </a:p>
          <a:p>
            <a:pPr algn="ctr"/>
            <a:r>
              <a:rPr lang="en-GB" sz="1200">
                <a:latin typeface="Bahnschrift SemiLight SemiConde" panose="020B0502040204020203" pitchFamily="34" charset="0"/>
              </a:rPr>
              <a:t>Phone: 020 8461 7630</a:t>
            </a:r>
          </a:p>
          <a:p>
            <a:pPr algn="ctr"/>
            <a:r>
              <a:rPr lang="en-GB" sz="1200">
                <a:latin typeface="Bahnschrift SemiLight SemiConde" panose="020B0502040204020203" pitchFamily="34" charset="0"/>
              </a:rPr>
              <a:t>Email: </a:t>
            </a:r>
            <a:r>
              <a:rPr lang="en-GB" sz="1200">
                <a:latin typeface="Bahnschrift SemiLight SemiConde" panose="020B0502040204020203" pitchFamily="34" charset="0"/>
                <a:hlinkClick r:id="rId10"/>
              </a:rPr>
              <a:t>iass@bromley.gov.uk</a:t>
            </a:r>
            <a:r>
              <a:rPr lang="en-GB" sz="1200">
                <a:latin typeface="Bahnschrift SemiLight SemiConde" panose="020B0502040204020203" pitchFamily="34" charset="0"/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66A540-7271-415A-2B16-4906B5BBD223}"/>
              </a:ext>
            </a:extLst>
          </p:cNvPr>
          <p:cNvSpPr txBox="1"/>
          <p:nvPr/>
        </p:nvSpPr>
        <p:spPr>
          <a:xfrm>
            <a:off x="345202" y="1272821"/>
            <a:ext cx="6167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/>
              <a:t>You can contact us on; Phone- 01689853183 </a:t>
            </a:r>
          </a:p>
          <a:p>
            <a:pPr algn="ctr"/>
            <a:r>
              <a:rPr lang="en-GB"/>
              <a:t> Email- Chelsfieldbrom@yahoo.co.uk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6E63CEC-B25E-0DD9-0A31-B3883991B9D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248654" y="6104049"/>
            <a:ext cx="3339160" cy="72841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BBF0368-B235-9F1B-CCBB-9CE85C1F20DB}"/>
              </a:ext>
            </a:extLst>
          </p:cNvPr>
          <p:cNvSpPr txBox="1"/>
          <p:nvPr/>
        </p:nvSpPr>
        <p:spPr>
          <a:xfrm>
            <a:off x="3248654" y="6987540"/>
            <a:ext cx="33391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/>
              <a:t>Bromley SEND parents have your say!</a:t>
            </a:r>
          </a:p>
          <a:p>
            <a:pPr algn="ctr"/>
            <a:endParaRPr lang="en-GB" sz="1400"/>
          </a:p>
          <a:p>
            <a:pPr algn="ctr"/>
            <a:r>
              <a:rPr lang="en-GB" sz="1400"/>
              <a:t>We are an independent group of parents and carers who work in partnership with education and health to influence the development of services provided for your child.</a:t>
            </a:r>
          </a:p>
          <a:p>
            <a:pPr algn="ctr"/>
            <a:endParaRPr lang="en-GB" sz="1400"/>
          </a:p>
          <a:p>
            <a:pPr algn="ctr"/>
            <a:r>
              <a:rPr lang="en-GB" sz="1400"/>
              <a:t>https://bromleypcf.co.uk/</a:t>
            </a:r>
          </a:p>
        </p:txBody>
      </p:sp>
    </p:spTree>
    <p:extLst>
      <p:ext uri="{BB962C8B-B14F-4D97-AF65-F5344CB8AC3E}">
        <p14:creationId xmlns:p14="http://schemas.microsoft.com/office/powerpoint/2010/main" val="1325700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150</TotalTime>
  <Words>757</Words>
  <Application>Microsoft Office PowerPoint</Application>
  <PresentationFormat>A4 Paper (210x297 mm)</PresentationFormat>
  <Paragraphs>86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Narrow</vt:lpstr>
      <vt:lpstr>Baguet Script</vt:lpstr>
      <vt:lpstr>Bahnschrift Light SemiCondensed</vt:lpstr>
      <vt:lpstr>Bahnschrift SemiLight SemiConde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Carter</dc:creator>
  <cp:lastModifiedBy>Gary Carter</cp:lastModifiedBy>
  <cp:revision>3</cp:revision>
  <cp:lastPrinted>2024-11-29T12:03:04Z</cp:lastPrinted>
  <dcterms:created xsi:type="dcterms:W3CDTF">2023-07-03T14:25:20Z</dcterms:created>
  <dcterms:modified xsi:type="dcterms:W3CDTF">2025-01-30T10:57:28Z</dcterms:modified>
</cp:coreProperties>
</file>