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CFAE06-97FC-4D95-9DFF-3BAC102619E3}" v="8" dt="2024-09-10T16:34:22.1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3276"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30/01/2025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3179989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30/01/2025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56402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30/01/2025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2829124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30/01/2025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4043068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0C4870-0D95-4C28-BE3D-9A6BD56606D7}" type="datetimeFigureOut">
              <a:rPr lang="en-GB" smtClean="0"/>
              <a:t>30/01/2025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4044112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0C4870-0D95-4C28-BE3D-9A6BD56606D7}" type="datetimeFigureOut">
              <a:rPr lang="en-GB" smtClean="0"/>
              <a:t>30/01/2025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656679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0C4870-0D95-4C28-BE3D-9A6BD56606D7}" type="datetimeFigureOut">
              <a:rPr lang="en-GB" smtClean="0"/>
              <a:t>30/01/2025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328622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0C4870-0D95-4C28-BE3D-9A6BD56606D7}" type="datetimeFigureOut">
              <a:rPr lang="en-GB" smtClean="0"/>
              <a:t>30/01/2025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303277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0C4870-0D95-4C28-BE3D-9A6BD56606D7}" type="datetimeFigureOut">
              <a:rPr lang="en-GB" smtClean="0"/>
              <a:t>30/01/2025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3774477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0C4870-0D95-4C28-BE3D-9A6BD56606D7}" type="datetimeFigureOut">
              <a:rPr lang="en-GB" smtClean="0"/>
              <a:t>30/01/2025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465756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0C4870-0D95-4C28-BE3D-9A6BD56606D7}" type="datetimeFigureOut">
              <a:rPr lang="en-GB" smtClean="0"/>
              <a:t>30/01/2025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2277002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C0C4870-0D95-4C28-BE3D-9A6BD56606D7}" type="datetimeFigureOut">
              <a:rPr lang="en-GB" smtClean="0"/>
              <a:t>30/01/2025</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83DD939-4B74-4818-A7FF-EEDDB94C25E2}" type="slidenum">
              <a:rPr lang="en-GB" smtClean="0"/>
              <a:t>‹#›</a:t>
            </a:fld>
            <a:endParaRPr lang="en-GB"/>
          </a:p>
        </p:txBody>
      </p:sp>
    </p:spTree>
    <p:extLst>
      <p:ext uri="{BB962C8B-B14F-4D97-AF65-F5344CB8AC3E}">
        <p14:creationId xmlns:p14="http://schemas.microsoft.com/office/powerpoint/2010/main" val="3808639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www.bcwa.org.uk/" TargetMode="External"/><Relationship Id="rId3" Type="http://schemas.openxmlformats.org/officeDocument/2006/relationships/hyperlink" Target="mailto:COTMANDENECFC@BROMLEY.GOV.UK" TargetMode="External"/><Relationship Id="rId7" Type="http://schemas.openxmlformats.org/officeDocument/2006/relationships/hyperlink" Target="mailto:info@bcwa.org.uk" TargetMode="External"/><Relationship Id="rId2" Type="http://schemas.openxmlformats.org/officeDocument/2006/relationships/hyperlink" Target="mailto:BLENHEIMCFC@BROMLEY.GOV.UK" TargetMode="External"/><Relationship Id="rId1" Type="http://schemas.openxmlformats.org/officeDocument/2006/relationships/slideLayout" Target="../slideLayouts/slideLayout7.xml"/><Relationship Id="rId6" Type="http://schemas.openxmlformats.org/officeDocument/2006/relationships/hyperlink" Target="http://www.nationaldahelpline.org.uk/" TargetMode="External"/><Relationship Id="rId11" Type="http://schemas.openxmlformats.org/officeDocument/2006/relationships/image" Target="../media/image3.png"/><Relationship Id="rId5" Type="http://schemas.openxmlformats.org/officeDocument/2006/relationships/hyperlink" Target="mailto:help@nspcc.org,uk" TargetMode="External"/><Relationship Id="rId10" Type="http://schemas.openxmlformats.org/officeDocument/2006/relationships/hyperlink" Target="mailto:iass@bromley.gov.uk" TargetMode="External"/><Relationship Id="rId4" Type="http://schemas.openxmlformats.org/officeDocument/2006/relationships/image" Target="../media/image2.png"/><Relationship Id="rId9" Type="http://schemas.openxmlformats.org/officeDocument/2006/relationships/hyperlink" Target="mailto:fostering@bromley.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8E99A43-DB62-5A3D-91C5-CE481130C683}"/>
              </a:ext>
            </a:extLst>
          </p:cNvPr>
          <p:cNvSpPr/>
          <p:nvPr/>
        </p:nvSpPr>
        <p:spPr>
          <a:xfrm>
            <a:off x="3613980" y="2384722"/>
            <a:ext cx="3168460" cy="1200329"/>
          </a:xfrm>
          <a:prstGeom prst="rect">
            <a:avLst/>
          </a:prstGeom>
        </p:spPr>
        <p:txBody>
          <a:bodyPr wrap="square">
            <a:spAutoFit/>
          </a:bodyPr>
          <a:lstStyle/>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pPr lvl="0"/>
            <a:endParaRPr lang="en-GB" sz="1200" dirty="0">
              <a:solidFill>
                <a:prstClr val="black"/>
              </a:solidFill>
              <a:latin typeface="Arial Narrow" panose="020B0606020202030204" pitchFamily="34" charset="0"/>
              <a:cs typeface="Shruti" panose="020B0502040204020203" pitchFamily="34" charset="0"/>
            </a:endParaRPr>
          </a:p>
          <a:p>
            <a:pPr lvl="0"/>
            <a:endParaRPr lang="en-GB" sz="1200" dirty="0">
              <a:solidFill>
                <a:prstClr val="black"/>
              </a:solidFill>
              <a:latin typeface="Arial Narrow" panose="020B0606020202030204" pitchFamily="34" charset="0"/>
              <a:cs typeface="Shruti" panose="020B0502040204020203" pitchFamily="34" charset="0"/>
            </a:endParaRPr>
          </a:p>
        </p:txBody>
      </p:sp>
      <p:sp>
        <p:nvSpPr>
          <p:cNvPr id="7" name="TextBox 6">
            <a:extLst>
              <a:ext uri="{FF2B5EF4-FFF2-40B4-BE49-F238E27FC236}">
                <a16:creationId xmlns:a16="http://schemas.microsoft.com/office/drawing/2014/main" id="{302484B5-D6C3-DABD-2407-E14BF1408C64}"/>
              </a:ext>
            </a:extLst>
          </p:cNvPr>
          <p:cNvSpPr txBox="1"/>
          <p:nvPr/>
        </p:nvSpPr>
        <p:spPr>
          <a:xfrm>
            <a:off x="198263" y="2662300"/>
            <a:ext cx="3131332" cy="7371249"/>
          </a:xfrm>
          <a:prstGeom prst="rect">
            <a:avLst/>
          </a:prstGeom>
          <a:noFill/>
        </p:spPr>
        <p:txBody>
          <a:bodyPr wrap="square" rtlCol="0">
            <a:spAutoFit/>
          </a:bodyPr>
          <a:lstStyle/>
          <a:p>
            <a:r>
              <a:rPr lang="en-GB" sz="1100" b="1" u="sng" dirty="0">
                <a:latin typeface="Bahnschrift Light SemiCondensed" panose="020B0502040204020203" pitchFamily="34" charset="0"/>
                <a:cs typeface="Shruti" panose="020B0502040204020203" pitchFamily="34" charset="0"/>
              </a:rPr>
              <a:t>Dates For The Diary</a:t>
            </a:r>
          </a:p>
          <a:p>
            <a:endParaRPr lang="en-GB" sz="1100" b="1" dirty="0">
              <a:latin typeface="Bahnschrift Light SemiCondensed" panose="020B0502040204020203" pitchFamily="34" charset="0"/>
              <a:cs typeface="Shruti" panose="020B0502040204020203" pitchFamily="34" charset="0"/>
            </a:endParaRPr>
          </a:p>
          <a:p>
            <a:r>
              <a:rPr lang="en-GB" sz="1100" b="1" dirty="0">
                <a:latin typeface="Bahnschrift Light SemiCondensed" panose="020B0502040204020203" pitchFamily="34" charset="0"/>
                <a:cs typeface="Shruti" panose="020B0502040204020203" pitchFamily="34" charset="0"/>
              </a:rPr>
              <a:t>Monday 2</a:t>
            </a:r>
            <a:r>
              <a:rPr lang="en-GB" sz="1100" b="1" baseline="30000" dirty="0">
                <a:latin typeface="Bahnschrift Light SemiCondensed" panose="020B0502040204020203" pitchFamily="34" charset="0"/>
                <a:cs typeface="Shruti" panose="020B0502040204020203" pitchFamily="34" charset="0"/>
              </a:rPr>
              <a:t>nd</a:t>
            </a:r>
            <a:r>
              <a:rPr lang="en-GB" sz="1100" b="1" dirty="0">
                <a:latin typeface="Bahnschrift Light SemiCondensed" panose="020B0502040204020203" pitchFamily="34" charset="0"/>
                <a:cs typeface="Shruti" panose="020B0502040204020203" pitchFamily="34" charset="0"/>
              </a:rPr>
              <a:t> September – Friday 18</a:t>
            </a:r>
            <a:r>
              <a:rPr lang="en-GB" sz="1100" b="1" baseline="30000" dirty="0">
                <a:latin typeface="Bahnschrift Light SemiCondensed" panose="020B0502040204020203" pitchFamily="34" charset="0"/>
                <a:cs typeface="Shruti" panose="020B0502040204020203" pitchFamily="34" charset="0"/>
              </a:rPr>
              <a:t>th</a:t>
            </a:r>
            <a:r>
              <a:rPr lang="en-GB" sz="1100" b="1" dirty="0">
                <a:latin typeface="Bahnschrift Light SemiCondensed" panose="020B0502040204020203" pitchFamily="34" charset="0"/>
                <a:cs typeface="Shruti" panose="020B0502040204020203" pitchFamily="34" charset="0"/>
              </a:rPr>
              <a:t> October-Autumn Term</a:t>
            </a:r>
          </a:p>
          <a:p>
            <a:r>
              <a:rPr lang="en-GB" sz="1100" b="1" dirty="0">
                <a:latin typeface="Bahnschrift Light SemiCondensed" panose="020B0502040204020203" pitchFamily="34" charset="0"/>
                <a:cs typeface="Shruti" panose="020B0502040204020203" pitchFamily="34" charset="0"/>
              </a:rPr>
              <a:t>Half Term for Pre-Schoolers : 21</a:t>
            </a:r>
            <a:r>
              <a:rPr lang="en-GB" sz="1100" b="1" baseline="30000" dirty="0">
                <a:latin typeface="Bahnschrift Light SemiCondensed" panose="020B0502040204020203" pitchFamily="34" charset="0"/>
                <a:cs typeface="Shruti" panose="020B0502040204020203" pitchFamily="34" charset="0"/>
              </a:rPr>
              <a:t>st</a:t>
            </a:r>
            <a:r>
              <a:rPr lang="en-GB" sz="1100" b="1" dirty="0">
                <a:latin typeface="Bahnschrift Light SemiCondensed" panose="020B0502040204020203" pitchFamily="34" charset="0"/>
                <a:cs typeface="Shruti" panose="020B0502040204020203" pitchFamily="34" charset="0"/>
              </a:rPr>
              <a:t> -25</a:t>
            </a:r>
            <a:r>
              <a:rPr lang="en-GB" sz="1100" b="1" baseline="30000" dirty="0">
                <a:latin typeface="Bahnschrift Light SemiCondensed" panose="020B0502040204020203" pitchFamily="34" charset="0"/>
                <a:cs typeface="Shruti" panose="020B0502040204020203" pitchFamily="34" charset="0"/>
              </a:rPr>
              <a:t>th</a:t>
            </a:r>
            <a:r>
              <a:rPr lang="en-GB" sz="1100" b="1" dirty="0">
                <a:latin typeface="Bahnschrift Light SemiCondensed" panose="020B0502040204020203" pitchFamily="34" charset="0"/>
                <a:cs typeface="Shruti" panose="020B0502040204020203" pitchFamily="34" charset="0"/>
              </a:rPr>
              <a:t>  October</a:t>
            </a:r>
          </a:p>
          <a:p>
            <a:r>
              <a:rPr lang="en-GB" sz="1100" b="1" dirty="0">
                <a:latin typeface="Bahnschrift Light SemiCondensed" panose="020B0502040204020203" pitchFamily="34" charset="0"/>
                <a:cs typeface="Shruti" panose="020B0502040204020203" pitchFamily="34" charset="0"/>
              </a:rPr>
              <a:t>New Term : 28</a:t>
            </a:r>
            <a:r>
              <a:rPr lang="en-GB" sz="1100" b="1" baseline="30000" dirty="0">
                <a:latin typeface="Bahnschrift Light SemiCondensed" panose="020B0502040204020203" pitchFamily="34" charset="0"/>
                <a:cs typeface="Shruti" panose="020B0502040204020203" pitchFamily="34" charset="0"/>
              </a:rPr>
              <a:t>th</a:t>
            </a:r>
            <a:r>
              <a:rPr lang="en-GB" sz="1100" b="1" dirty="0">
                <a:latin typeface="Bahnschrift Light SemiCondensed" panose="020B0502040204020203" pitchFamily="34" charset="0"/>
                <a:cs typeface="Shruti" panose="020B0502040204020203" pitchFamily="34" charset="0"/>
              </a:rPr>
              <a:t> October -20</a:t>
            </a:r>
            <a:r>
              <a:rPr lang="en-GB" sz="1100" b="1" baseline="30000" dirty="0">
                <a:latin typeface="Bahnschrift Light SemiCondensed" panose="020B0502040204020203" pitchFamily="34" charset="0"/>
                <a:cs typeface="Shruti" panose="020B0502040204020203" pitchFamily="34" charset="0"/>
              </a:rPr>
              <a:t>th</a:t>
            </a:r>
            <a:r>
              <a:rPr lang="en-GB" sz="1100" b="1" dirty="0">
                <a:latin typeface="Bahnschrift Light SemiCondensed" panose="020B0502040204020203" pitchFamily="34" charset="0"/>
                <a:cs typeface="Shruti" panose="020B0502040204020203" pitchFamily="34" charset="0"/>
              </a:rPr>
              <a:t> December</a:t>
            </a:r>
          </a:p>
          <a:p>
            <a:r>
              <a:rPr lang="en-GB" sz="1100" b="1" dirty="0">
                <a:latin typeface="Bahnschrift Light SemiCondensed" panose="020B0502040204020203" pitchFamily="34" charset="0"/>
                <a:cs typeface="Shruti" panose="020B0502040204020203" pitchFamily="34" charset="0"/>
              </a:rPr>
              <a:t>Nursery closed for all children 23</a:t>
            </a:r>
            <a:r>
              <a:rPr lang="en-GB" sz="1100" b="1" baseline="30000" dirty="0">
                <a:latin typeface="Bahnschrift Light SemiCondensed" panose="020B0502040204020203" pitchFamily="34" charset="0"/>
                <a:cs typeface="Shruti" panose="020B0502040204020203" pitchFamily="34" charset="0"/>
              </a:rPr>
              <a:t>rd</a:t>
            </a:r>
            <a:r>
              <a:rPr lang="en-GB" sz="1100" b="1" dirty="0">
                <a:latin typeface="Bahnschrift Light SemiCondensed" panose="020B0502040204020203" pitchFamily="34" charset="0"/>
                <a:cs typeface="Shruti" panose="020B0502040204020203" pitchFamily="34" charset="0"/>
              </a:rPr>
              <a:t> December -3</a:t>
            </a:r>
            <a:r>
              <a:rPr lang="en-GB" sz="1100" b="1" baseline="30000" dirty="0">
                <a:latin typeface="Bahnschrift Light SemiCondensed" panose="020B0502040204020203" pitchFamily="34" charset="0"/>
                <a:cs typeface="Shruti" panose="020B0502040204020203" pitchFamily="34" charset="0"/>
              </a:rPr>
              <a:t>rd</a:t>
            </a:r>
            <a:r>
              <a:rPr lang="en-GB" sz="1100" b="1" dirty="0">
                <a:latin typeface="Bahnschrift Light SemiCondensed" panose="020B0502040204020203" pitchFamily="34" charset="0"/>
                <a:cs typeface="Shruti" panose="020B0502040204020203" pitchFamily="34" charset="0"/>
              </a:rPr>
              <a:t> January </a:t>
            </a:r>
          </a:p>
          <a:p>
            <a:r>
              <a:rPr lang="en-GB" sz="1100" b="1" dirty="0">
                <a:latin typeface="Bahnschrift Light SemiCondensed" panose="020B0502040204020203" pitchFamily="34" charset="0"/>
                <a:cs typeface="Shruti" panose="020B0502040204020203" pitchFamily="34" charset="0"/>
              </a:rPr>
              <a:t>Nursery re-opens 6</a:t>
            </a:r>
            <a:r>
              <a:rPr lang="en-GB" sz="1100" b="1" baseline="30000" dirty="0">
                <a:latin typeface="Bahnschrift Light SemiCondensed" panose="020B0502040204020203" pitchFamily="34" charset="0"/>
                <a:cs typeface="Shruti" panose="020B0502040204020203" pitchFamily="34" charset="0"/>
              </a:rPr>
              <a:t>th</a:t>
            </a:r>
            <a:r>
              <a:rPr lang="en-GB" sz="1100" b="1" dirty="0">
                <a:latin typeface="Bahnschrift Light SemiCondensed" panose="020B0502040204020203" pitchFamily="34" charset="0"/>
                <a:cs typeface="Shruti" panose="020B0502040204020203" pitchFamily="34" charset="0"/>
              </a:rPr>
              <a:t> January 2025 </a:t>
            </a:r>
          </a:p>
          <a:p>
            <a:endParaRPr lang="en-GB" sz="1100" b="1" dirty="0">
              <a:latin typeface="Bahnschrift Light SemiCondensed" panose="020B0502040204020203" pitchFamily="34" charset="0"/>
              <a:cs typeface="Shruti" panose="020B0502040204020203" pitchFamily="34" charset="0"/>
            </a:endParaRPr>
          </a:p>
          <a:p>
            <a:r>
              <a:rPr lang="en-GB" sz="1100" b="1" dirty="0">
                <a:latin typeface="Bahnschrift Light SemiCondensed" panose="020B0502040204020203" pitchFamily="34" charset="0"/>
                <a:cs typeface="Shruti" panose="020B0502040204020203" pitchFamily="34" charset="0"/>
              </a:rPr>
              <a:t>We will be holding a Parents Evening on Thursday 7</a:t>
            </a:r>
            <a:r>
              <a:rPr lang="en-GB" sz="1100" b="1" baseline="30000" dirty="0">
                <a:latin typeface="Bahnschrift Light SemiCondensed" panose="020B0502040204020203" pitchFamily="34" charset="0"/>
                <a:cs typeface="Shruti" panose="020B0502040204020203" pitchFamily="34" charset="0"/>
              </a:rPr>
              <a:t>th</a:t>
            </a:r>
            <a:r>
              <a:rPr lang="en-GB" sz="1100" b="1" dirty="0">
                <a:latin typeface="Bahnschrift Light SemiCondensed" panose="020B0502040204020203" pitchFamily="34" charset="0"/>
                <a:cs typeface="Shruti" panose="020B0502040204020203" pitchFamily="34" charset="0"/>
              </a:rPr>
              <a:t> November from 5-7p.m – more details to follow .</a:t>
            </a:r>
          </a:p>
          <a:p>
            <a:endParaRPr lang="en-GB" sz="1100" b="1" dirty="0">
              <a:latin typeface="Bahnschrift Light SemiCondensed" panose="020B0502040204020203" pitchFamily="34" charset="0"/>
              <a:cs typeface="Shruti" panose="020B0502040204020203" pitchFamily="34" charset="0"/>
            </a:endParaRPr>
          </a:p>
          <a:p>
            <a:r>
              <a:rPr lang="en-GB" sz="1100" b="1" dirty="0">
                <a:latin typeface="Bahnschrift Light SemiCondensed" panose="020B0502040204020203" pitchFamily="34" charset="0"/>
                <a:cs typeface="Shruti" panose="020B0502040204020203" pitchFamily="34" charset="0"/>
              </a:rPr>
              <a:t>We would like to welcome back existing children and parents, and welcome to the setting our new children,  parents and our new member of staff –</a:t>
            </a:r>
            <a:r>
              <a:rPr lang="en-GB" sz="1100" b="1" dirty="0" err="1">
                <a:latin typeface="Bahnschrift Light SemiCondensed" panose="020B0502040204020203" pitchFamily="34" charset="0"/>
                <a:cs typeface="Shruti" panose="020B0502040204020203" pitchFamily="34" charset="0"/>
              </a:rPr>
              <a:t>Norgard</a:t>
            </a:r>
            <a:r>
              <a:rPr lang="en-GB" sz="1100" b="1" dirty="0">
                <a:latin typeface="Bahnschrift Light SemiCondensed" panose="020B0502040204020203" pitchFamily="34" charset="0"/>
                <a:cs typeface="Shruti" panose="020B0502040204020203" pitchFamily="34" charset="0"/>
              </a:rPr>
              <a:t> .</a:t>
            </a:r>
          </a:p>
          <a:p>
            <a:endParaRPr lang="en-GB" sz="1100" b="1" dirty="0">
              <a:latin typeface="Bahnschrift Light SemiCondensed" panose="020B0502040204020203" pitchFamily="34" charset="0"/>
              <a:cs typeface="Shruti" panose="020B0502040204020203" pitchFamily="34" charset="0"/>
            </a:endParaRPr>
          </a:p>
          <a:p>
            <a:r>
              <a:rPr lang="en-GB" sz="1100" b="1" dirty="0">
                <a:latin typeface="Bahnschrift Light SemiCondensed" panose="020B0502040204020203" pitchFamily="34" charset="0"/>
                <a:cs typeface="Shruti" panose="020B0502040204020203" pitchFamily="34" charset="0"/>
              </a:rPr>
              <a:t>Theme for September- Ourselves</a:t>
            </a:r>
          </a:p>
          <a:p>
            <a:r>
              <a:rPr lang="en-GB" sz="1100" b="1" dirty="0">
                <a:latin typeface="Bahnschrift Light SemiCondensed" panose="020B0502040204020203" pitchFamily="34" charset="0"/>
                <a:cs typeface="Shruti" panose="020B0502040204020203" pitchFamily="34" charset="0"/>
              </a:rPr>
              <a:t>We will be talking about-</a:t>
            </a:r>
          </a:p>
          <a:p>
            <a:pPr marL="171450" indent="-171450">
              <a:buFont typeface="Arial" panose="020B0604020202020204" pitchFamily="34" charset="0"/>
              <a:buChar char="•"/>
            </a:pPr>
            <a:r>
              <a:rPr lang="en-GB" sz="1100" dirty="0">
                <a:latin typeface="Bahnschrift Light SemiCondensed" panose="020B0502040204020203" pitchFamily="34" charset="0"/>
                <a:cs typeface="Shruti" panose="020B0502040204020203" pitchFamily="34" charset="0"/>
              </a:rPr>
              <a:t>Ourselves and our families</a:t>
            </a:r>
          </a:p>
          <a:p>
            <a:pPr marL="171450" indent="-171450">
              <a:buFont typeface="Arial" panose="020B0604020202020204" pitchFamily="34" charset="0"/>
              <a:buChar char="•"/>
            </a:pPr>
            <a:r>
              <a:rPr lang="en-GB" sz="1100" dirty="0">
                <a:latin typeface="Bahnschrift Light SemiCondensed" panose="020B0502040204020203" pitchFamily="34" charset="0"/>
                <a:cs typeface="Shruti" panose="020B0502040204020203" pitchFamily="34" charset="0"/>
              </a:rPr>
              <a:t>Keeping Healthy</a:t>
            </a:r>
          </a:p>
          <a:p>
            <a:pPr marL="171450" indent="-171450">
              <a:buFont typeface="Arial" panose="020B0604020202020204" pitchFamily="34" charset="0"/>
              <a:buChar char="•"/>
            </a:pPr>
            <a:r>
              <a:rPr lang="en-GB" sz="1100" dirty="0">
                <a:latin typeface="Bahnschrift Light SemiCondensed" panose="020B0502040204020203" pitchFamily="34" charset="0"/>
                <a:cs typeface="Shruti" panose="020B0502040204020203" pitchFamily="34" charset="0"/>
              </a:rPr>
              <a:t>Homes and Houses </a:t>
            </a:r>
          </a:p>
          <a:p>
            <a:pPr marL="171450" indent="-171450">
              <a:buFont typeface="Arial" panose="020B0604020202020204" pitchFamily="34" charset="0"/>
              <a:buChar char="•"/>
            </a:pPr>
            <a:r>
              <a:rPr lang="en-GB" sz="1100" dirty="0">
                <a:latin typeface="Bahnschrift Light SemiCondensed" panose="020B0502040204020203" pitchFamily="34" charset="0"/>
                <a:cs typeface="Shruti" panose="020B0502040204020203" pitchFamily="34" charset="0"/>
              </a:rPr>
              <a:t>Everyday Life </a:t>
            </a:r>
          </a:p>
          <a:p>
            <a:pPr marL="171450" indent="-171450">
              <a:buFont typeface="Arial" panose="020B0604020202020204" pitchFamily="34" charset="0"/>
              <a:buChar char="•"/>
            </a:pPr>
            <a:r>
              <a:rPr lang="en-GB" sz="1100" dirty="0">
                <a:latin typeface="Bahnschrift Light SemiCondensed" panose="020B0502040204020203" pitchFamily="34" charset="0"/>
                <a:cs typeface="Shruti" panose="020B0502040204020203" pitchFamily="34" charset="0"/>
              </a:rPr>
              <a:t>Sizes</a:t>
            </a:r>
          </a:p>
          <a:p>
            <a:pPr marL="171450" indent="-171450">
              <a:buFont typeface="Arial" panose="020B0604020202020204" pitchFamily="34" charset="0"/>
              <a:buChar char="•"/>
            </a:pPr>
            <a:r>
              <a:rPr lang="en-GB" sz="1100" dirty="0">
                <a:latin typeface="Bahnschrift Light SemiCondensed" panose="020B0502040204020203" pitchFamily="34" charset="0"/>
                <a:cs typeface="Shruti" panose="020B0502040204020203" pitchFamily="34" charset="0"/>
              </a:rPr>
              <a:t>Cooking – Pizza Faces and Banana muffins</a:t>
            </a:r>
          </a:p>
          <a:p>
            <a:pPr marL="171450" indent="-171450">
              <a:buFont typeface="Arial" panose="020B0604020202020204" pitchFamily="34" charset="0"/>
              <a:buChar char="•"/>
            </a:pPr>
            <a:r>
              <a:rPr lang="en-GB" sz="1100" dirty="0">
                <a:latin typeface="Bahnschrift Light SemiCondensed" panose="020B0502040204020203" pitchFamily="34" charset="0"/>
                <a:cs typeface="Shruti" panose="020B0502040204020203" pitchFamily="34" charset="0"/>
              </a:rPr>
              <a:t>Science-Dissolving , Rainbow Soap</a:t>
            </a:r>
          </a:p>
          <a:p>
            <a:endParaRPr lang="en-GB" sz="1100" b="1" dirty="0">
              <a:latin typeface="Bahnschrift Light SemiCondensed" panose="020B0502040204020203" pitchFamily="34" charset="0"/>
              <a:cs typeface="Shruti" panose="020B0502040204020203" pitchFamily="34" charset="0"/>
            </a:endParaRPr>
          </a:p>
          <a:p>
            <a:r>
              <a:rPr lang="en-GB" sz="1100" b="1" u="sng" dirty="0">
                <a:latin typeface="Bahnschrift Light SemiCondensed" panose="020B0502040204020203" pitchFamily="34" charset="0"/>
                <a:cs typeface="Shruti" panose="020B0502040204020203" pitchFamily="34" charset="0"/>
              </a:rPr>
              <a:t>Gentle Reminders</a:t>
            </a:r>
          </a:p>
          <a:p>
            <a:pPr marL="171450" indent="-171450">
              <a:buFont typeface="Arial" panose="020B0604020202020204" pitchFamily="34" charset="0"/>
              <a:buChar char="•"/>
            </a:pPr>
            <a:r>
              <a:rPr lang="en-GB" sz="1100" b="1" dirty="0">
                <a:latin typeface="Bahnschrift Light SemiCondensed" panose="020B0502040204020203" pitchFamily="34" charset="0"/>
                <a:cs typeface="Shruti" panose="020B0502040204020203" pitchFamily="34" charset="0"/>
              </a:rPr>
              <a:t>Please can parents ensure all children have named raincoats/winter coats  as well as Wellie boots .</a:t>
            </a:r>
          </a:p>
          <a:p>
            <a:pPr marL="171450" indent="-171450">
              <a:buFont typeface="Arial" panose="020B0604020202020204" pitchFamily="34" charset="0"/>
              <a:buChar char="•"/>
            </a:pPr>
            <a:r>
              <a:rPr lang="en-GB" sz="1100" b="1" dirty="0">
                <a:latin typeface="Bahnschrift Light SemiCondensed" panose="020B0502040204020203" pitchFamily="34" charset="0"/>
                <a:cs typeface="Shruti" panose="020B0502040204020203" pitchFamily="34" charset="0"/>
              </a:rPr>
              <a:t>If your child has a packed lunch, please provide an icepack inside their lunch bag to ensure their lunches remain chilled.</a:t>
            </a:r>
          </a:p>
          <a:p>
            <a:pPr marL="171450" indent="-171450">
              <a:buFont typeface="Arial" panose="020B0604020202020204" pitchFamily="34" charset="0"/>
              <a:buChar char="•"/>
            </a:pPr>
            <a:r>
              <a:rPr lang="en-GB" sz="1100" b="1" dirty="0">
                <a:latin typeface="Bahnschrift Light SemiCondensed" panose="020B0502040204020203" pitchFamily="34" charset="0"/>
                <a:cs typeface="Shruti" panose="020B0502040204020203" pitchFamily="34" charset="0"/>
              </a:rPr>
              <a:t>Please inform via email if new people are collecting your child , with their names and a password for them to give.</a:t>
            </a:r>
          </a:p>
          <a:p>
            <a:pPr marL="171450" indent="-171450">
              <a:buFont typeface="Arial" panose="020B0604020202020204" pitchFamily="34" charset="0"/>
              <a:buChar char="•"/>
            </a:pPr>
            <a:r>
              <a:rPr lang="en-GB" sz="1100" b="1" dirty="0">
                <a:latin typeface="Bahnschrift Light SemiCondensed" panose="020B0502040204020203" pitchFamily="34" charset="0"/>
                <a:cs typeface="Shruti" panose="020B0502040204020203" pitchFamily="34" charset="0"/>
              </a:rPr>
              <a:t>If you have any new details </a:t>
            </a:r>
            <a:r>
              <a:rPr lang="en-GB" sz="1100" b="1" dirty="0" err="1">
                <a:latin typeface="Bahnschrift Light SemiCondensed" panose="020B0502040204020203" pitchFamily="34" charset="0"/>
                <a:cs typeface="Shruti" panose="020B0502040204020203" pitchFamily="34" charset="0"/>
              </a:rPr>
              <a:t>i.e</a:t>
            </a:r>
            <a:r>
              <a:rPr lang="en-GB" sz="1100" b="1" dirty="0">
                <a:latin typeface="Bahnschrift Light SemiCondensed" panose="020B0502040204020203" pitchFamily="34" charset="0"/>
                <a:cs typeface="Shruti" panose="020B0502040204020203" pitchFamily="34" charset="0"/>
              </a:rPr>
              <a:t> new phone numbers /change of address or you wish to increase  hours,  please inform us via email.</a:t>
            </a:r>
          </a:p>
          <a:p>
            <a:pPr marL="171450" indent="-171450">
              <a:buFont typeface="Arial" panose="020B0604020202020204" pitchFamily="34" charset="0"/>
              <a:buChar char="•"/>
            </a:pPr>
            <a:r>
              <a:rPr lang="en-GB" sz="1100" b="1" dirty="0">
                <a:latin typeface="Bahnschrift Light SemiCondensed" panose="020B0502040204020203" pitchFamily="34" charset="0"/>
                <a:cs typeface="Shruti" panose="020B0502040204020203" pitchFamily="34" charset="0"/>
              </a:rPr>
              <a:t>Absences need to be called in or e-mailed on the day of absence </a:t>
            </a:r>
          </a:p>
          <a:p>
            <a:pPr marL="171450" indent="-171450">
              <a:buFont typeface="Arial" panose="020B0604020202020204" pitchFamily="34" charset="0"/>
              <a:buChar char="•"/>
            </a:pPr>
            <a:endParaRPr lang="en-GB" sz="1100" b="1" dirty="0">
              <a:latin typeface="Bahnschrift Light SemiCondensed" panose="020B0502040204020203" pitchFamily="34" charset="0"/>
              <a:cs typeface="Shruti" panose="020B0502040204020203" pitchFamily="34" charset="0"/>
            </a:endParaRPr>
          </a:p>
        </p:txBody>
      </p:sp>
      <p:sp>
        <p:nvSpPr>
          <p:cNvPr id="8" name="Rectangle 7">
            <a:extLst>
              <a:ext uri="{FF2B5EF4-FFF2-40B4-BE49-F238E27FC236}">
                <a16:creationId xmlns:a16="http://schemas.microsoft.com/office/drawing/2014/main" id="{D1EDC335-EBBA-220B-A6D4-BB0890ECC58D}"/>
              </a:ext>
            </a:extLst>
          </p:cNvPr>
          <p:cNvSpPr/>
          <p:nvPr/>
        </p:nvSpPr>
        <p:spPr>
          <a:xfrm>
            <a:off x="3613980" y="3373143"/>
            <a:ext cx="3244020" cy="292388"/>
          </a:xfrm>
          <a:prstGeom prst="rect">
            <a:avLst/>
          </a:prstGeom>
        </p:spPr>
        <p:txBody>
          <a:bodyPr wrap="square">
            <a:spAutoFit/>
          </a:bodyPr>
          <a:lstStyle/>
          <a:p>
            <a:endParaRPr lang="en-GB" sz="1300" dirty="0">
              <a:latin typeface="Arial Narrow" panose="020B0606020202030204" pitchFamily="34" charset="0"/>
              <a:cs typeface="Shruti" panose="020B0502040204020203" pitchFamily="34" charset="0"/>
            </a:endParaRPr>
          </a:p>
        </p:txBody>
      </p:sp>
      <p:cxnSp>
        <p:nvCxnSpPr>
          <p:cNvPr id="9" name="Straight Connector 8">
            <a:extLst>
              <a:ext uri="{FF2B5EF4-FFF2-40B4-BE49-F238E27FC236}">
                <a16:creationId xmlns:a16="http://schemas.microsoft.com/office/drawing/2014/main" id="{8874AD9A-682B-8BF8-E220-A547C9ADC331}"/>
              </a:ext>
            </a:extLst>
          </p:cNvPr>
          <p:cNvCxnSpPr>
            <a:cxnSpLocks/>
            <a:stCxn id="12" idx="2"/>
          </p:cNvCxnSpPr>
          <p:nvPr/>
        </p:nvCxnSpPr>
        <p:spPr>
          <a:xfrm>
            <a:off x="3380463" y="2662300"/>
            <a:ext cx="53197" cy="7198060"/>
          </a:xfrm>
          <a:prstGeom prst="line">
            <a:avLst/>
          </a:prstGeom>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9EDFE071-EB77-38B5-45C6-120E4C7BA8BC}"/>
              </a:ext>
            </a:extLst>
          </p:cNvPr>
          <p:cNvSpPr txBox="1"/>
          <p:nvPr/>
        </p:nvSpPr>
        <p:spPr>
          <a:xfrm>
            <a:off x="3535396" y="2635290"/>
            <a:ext cx="3131332" cy="618630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00" b="1" i="0" u="sng" strike="noStrike" kern="1200" cap="none" spc="0" normalizeH="0" baseline="0" noProof="0" dirty="0">
                <a:ln>
                  <a:noFill/>
                </a:ln>
                <a:solidFill>
                  <a:prstClr val="black"/>
                </a:solidFill>
                <a:effectLst/>
                <a:uLnTx/>
                <a:uFillTx/>
                <a:latin typeface="Bahnschrift Light SemiCondensed" panose="020B0502040204020203" pitchFamily="34" charset="0"/>
                <a:ea typeface="+mn-ea"/>
                <a:cs typeface="Shruti" panose="020B0502040204020203" pitchFamily="34" charset="0"/>
              </a:rPr>
              <a:t>Carpark</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a:ln>
                <a:noFill/>
              </a:ln>
              <a:solidFill>
                <a:prstClr val="black"/>
              </a:solidFill>
              <a:effectLst/>
              <a:uLnTx/>
              <a:uFillTx/>
              <a:latin typeface="Bahnschrift Light SemiCondensed" panose="020B0502040204020203" pitchFamily="34" charset="0"/>
              <a:ea typeface="+mn-ea"/>
              <a:cs typeface="Shruti" panose="020B0502040204020203"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Bahnschrift Light SemiCondensed" panose="020B0502040204020203" pitchFamily="34" charset="0"/>
                <a:ea typeface="+mn-ea"/>
                <a:cs typeface="Shruti" panose="020B0502040204020203" pitchFamily="34" charset="0"/>
              </a:rPr>
              <a:t>Please remember children are not to play in the carpark  and no entry remains between 9am and 3pm. Please be mindful of speed when entering and exiting. No children should be left in cars unattended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Bahnschrift Light SemiCondensed" panose="020B0502040204020203" pitchFamily="34" charset="0"/>
                <a:ea typeface="+mn-ea"/>
                <a:cs typeface="Shruti" panose="020B0502040204020203" pitchFamily="34" charset="0"/>
              </a:rPr>
              <a:t>When leaving the premises whether walking, cycling, scooting or on foot ensure you have your child close by  and be vigilant when crossing the road.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Bahnschrift Light SemiCondensed" panose="020B0502040204020203" pitchFamily="34" charset="0"/>
                <a:ea typeface="+mn-ea"/>
                <a:cs typeface="Shruti" panose="020B0502040204020203" pitchFamily="34" charset="0"/>
              </a:rPr>
              <a:t>Unfortunately, we have seen an increase in speed of cars driving along Windsor Drive.</a:t>
            </a:r>
          </a:p>
          <a:p>
            <a:endParaRPr lang="en-GB" sz="1100" b="1" u="sng" dirty="0">
              <a:latin typeface="Bahnschrift Light SemiCondensed" panose="020B0502040204020203" pitchFamily="34" charset="0"/>
              <a:cs typeface="Shruti" panose="020B0502040204020203" pitchFamily="34" charset="0"/>
            </a:endParaRPr>
          </a:p>
          <a:p>
            <a:endParaRPr lang="en-GB" sz="1100" b="1" u="sng" dirty="0">
              <a:latin typeface="Bahnschrift Light SemiCondensed" panose="020B0502040204020203" pitchFamily="34" charset="0"/>
              <a:cs typeface="Shruti" panose="020B0502040204020203" pitchFamily="34" charset="0"/>
            </a:endParaRPr>
          </a:p>
          <a:p>
            <a:r>
              <a:rPr lang="en-GB" sz="1100" b="1" u="sng" dirty="0">
                <a:latin typeface="Bahnschrift Light SemiCondensed" panose="020B0502040204020203" pitchFamily="34" charset="0"/>
                <a:cs typeface="Shruti" panose="020B0502040204020203" pitchFamily="34" charset="0"/>
              </a:rPr>
              <a:t>September Changes </a:t>
            </a:r>
          </a:p>
          <a:p>
            <a:endParaRPr lang="en-GB" sz="1100" dirty="0">
              <a:latin typeface="Bahnschrift Light SemiCondensed" panose="020B0502040204020203" pitchFamily="34" charset="0"/>
              <a:cs typeface="Shruti" panose="020B0502040204020203" pitchFamily="34" charset="0"/>
            </a:endParaRPr>
          </a:p>
          <a:p>
            <a:r>
              <a:rPr lang="en-GB" sz="1100" dirty="0">
                <a:latin typeface="Bahnschrift Light SemiCondensed" panose="020B0502040204020203" pitchFamily="34" charset="0"/>
                <a:cs typeface="Shruti" panose="020B0502040204020203" pitchFamily="34" charset="0"/>
              </a:rPr>
              <a:t>We are now  trialling a new entry system, parents will enter the building and assist their child with their coats and bags , then walk their child to the doors leading into the hall. Parents will not have access to the main play area, children will wash their hands in our portable sink located inside the hall.</a:t>
            </a:r>
          </a:p>
          <a:p>
            <a:r>
              <a:rPr lang="en-GB" sz="1100" dirty="0">
                <a:latin typeface="Bahnschrift Light SemiCondensed" panose="020B0502040204020203" pitchFamily="34" charset="0"/>
                <a:cs typeface="Shruti" panose="020B0502040204020203" pitchFamily="34" charset="0"/>
              </a:rPr>
              <a:t>Please be advised, parents do not have access to the toilets at any time</a:t>
            </a:r>
          </a:p>
          <a:p>
            <a:r>
              <a:rPr lang="en-GB" sz="1100" dirty="0">
                <a:latin typeface="Bahnschrift Light SemiCondensed" panose="020B0502040204020203" pitchFamily="34" charset="0"/>
                <a:cs typeface="Shruti" panose="020B0502040204020203" pitchFamily="34" charset="0"/>
              </a:rPr>
              <a:t>We will be introducing </a:t>
            </a:r>
            <a:r>
              <a:rPr lang="en-GB" sz="1100" b="1" dirty="0">
                <a:latin typeface="Bahnschrift Light SemiCondensed" panose="020B0502040204020203" pitchFamily="34" charset="0"/>
                <a:cs typeface="Shruti" panose="020B0502040204020203" pitchFamily="34" charset="0"/>
              </a:rPr>
              <a:t>show and tell</a:t>
            </a:r>
            <a:r>
              <a:rPr lang="en-GB" sz="1100" dirty="0">
                <a:latin typeface="Bahnschrift Light SemiCondensed" panose="020B0502040204020203" pitchFamily="34" charset="0"/>
                <a:cs typeface="Shruti" panose="020B0502040204020203" pitchFamily="34" charset="0"/>
              </a:rPr>
              <a:t>. The children can bring along their favourite toy to show and share with their friends.</a:t>
            </a:r>
          </a:p>
          <a:p>
            <a:endParaRPr lang="en-GB" sz="1100" dirty="0">
              <a:latin typeface="Bahnschrift Light SemiCondensed" panose="020B0502040204020203" pitchFamily="34" charset="0"/>
              <a:cs typeface="Shruti" panose="020B0502040204020203" pitchFamily="34" charset="0"/>
            </a:endParaRPr>
          </a:p>
          <a:p>
            <a:r>
              <a:rPr lang="en-GB" sz="1100" dirty="0">
                <a:latin typeface="Bahnschrift Light SemiCondensed" panose="020B0502040204020203" pitchFamily="34" charset="0"/>
                <a:cs typeface="Shruti" panose="020B0502040204020203" pitchFamily="34" charset="0"/>
              </a:rPr>
              <a:t>Our Library scheme will be resuming , with books being changed weekly .</a:t>
            </a:r>
          </a:p>
          <a:p>
            <a:r>
              <a:rPr lang="en-GB" sz="1100" dirty="0">
                <a:latin typeface="Bahnschrift Light SemiCondensed" panose="020B0502040204020203" pitchFamily="34" charset="0"/>
                <a:cs typeface="Shruti" panose="020B0502040204020203" pitchFamily="34" charset="0"/>
              </a:rPr>
              <a:t>If you have not already done so , can you bring in,</a:t>
            </a:r>
          </a:p>
          <a:p>
            <a:r>
              <a:rPr lang="en-GB" sz="1100">
                <a:latin typeface="Bahnschrift Light SemiCondensed" panose="020B0502040204020203" pitchFamily="34" charset="0"/>
                <a:cs typeface="Shruti" panose="020B0502040204020203" pitchFamily="34" charset="0"/>
              </a:rPr>
              <a:t>email </a:t>
            </a:r>
            <a:r>
              <a:rPr lang="en-GB" sz="1100" dirty="0">
                <a:latin typeface="Bahnschrift Light SemiCondensed" panose="020B0502040204020203" pitchFamily="34" charset="0"/>
                <a:cs typeface="Shruti" panose="020B0502040204020203" pitchFamily="34" charset="0"/>
              </a:rPr>
              <a:t>in a family photo to go on our </a:t>
            </a:r>
            <a:r>
              <a:rPr lang="en-GB" sz="1100">
                <a:latin typeface="Bahnschrift Light SemiCondensed" panose="020B0502040204020203" pitchFamily="34" charset="0"/>
                <a:cs typeface="Shruti" panose="020B0502040204020203" pitchFamily="34" charset="0"/>
              </a:rPr>
              <a:t>Community Wall, </a:t>
            </a:r>
            <a:r>
              <a:rPr lang="en-GB" sz="1100" dirty="0">
                <a:latin typeface="Bahnschrift Light SemiCondensed" panose="020B0502040204020203" pitchFamily="34" charset="0"/>
                <a:cs typeface="Shruti" panose="020B0502040204020203" pitchFamily="34" charset="0"/>
              </a:rPr>
              <a:t>the children are keen to show their friends their photos and family .</a:t>
            </a:r>
          </a:p>
          <a:p>
            <a:endParaRPr lang="en-GB" sz="1100" b="1" u="sng" dirty="0">
              <a:latin typeface="Bahnschrift Light SemiCondensed" panose="020B0502040204020203" pitchFamily="34" charset="0"/>
              <a:cs typeface="Shruti" panose="020B0502040204020203" pitchFamily="34" charset="0"/>
            </a:endParaRPr>
          </a:p>
          <a:p>
            <a:r>
              <a:rPr lang="en-GB" sz="1100" dirty="0">
                <a:latin typeface="Bahnschrift Light SemiCondensed" panose="020B0502040204020203" pitchFamily="34" charset="0"/>
                <a:cs typeface="Shruti" panose="020B0502040204020203" pitchFamily="34" charset="0"/>
              </a:rPr>
              <a:t> We would greatly welcome any donations for our free choice craft trolley – paper , stickers , wool etc.</a:t>
            </a:r>
          </a:p>
        </p:txBody>
      </p:sp>
      <p:sp>
        <p:nvSpPr>
          <p:cNvPr id="12" name="Rectangle 11">
            <a:extLst>
              <a:ext uri="{FF2B5EF4-FFF2-40B4-BE49-F238E27FC236}">
                <a16:creationId xmlns:a16="http://schemas.microsoft.com/office/drawing/2014/main" id="{ECB0F314-0BC2-71CF-3065-DDF3BF019D98}"/>
              </a:ext>
            </a:extLst>
          </p:cNvPr>
          <p:cNvSpPr/>
          <p:nvPr/>
        </p:nvSpPr>
        <p:spPr>
          <a:xfrm>
            <a:off x="213460" y="1831303"/>
            <a:ext cx="6334006" cy="830997"/>
          </a:xfrm>
          <a:prstGeom prst="rect">
            <a:avLst/>
          </a:prstGeom>
        </p:spPr>
        <p:txBody>
          <a:bodyPr wrap="square">
            <a:spAutoFit/>
          </a:bodyPr>
          <a:lstStyle/>
          <a:p>
            <a:pPr algn="ctr"/>
            <a:r>
              <a:rPr lang="en-GB" sz="2400" b="1" u="sng" dirty="0">
                <a:latin typeface="Baguet Script" panose="020B0604020202020204" pitchFamily="2" charset="0"/>
                <a:cs typeface="Shruti" panose="020B0502040204020203" pitchFamily="34" charset="0"/>
              </a:rPr>
              <a:t>The Chelsfield Preschool and Nursery Newsletter September 2024</a:t>
            </a:r>
          </a:p>
        </p:txBody>
      </p:sp>
      <p:pic>
        <p:nvPicPr>
          <p:cNvPr id="2" name="Picture 1">
            <a:extLst>
              <a:ext uri="{FF2B5EF4-FFF2-40B4-BE49-F238E27FC236}">
                <a16:creationId xmlns:a16="http://schemas.microsoft.com/office/drawing/2014/main" id="{8C712D2A-6A0A-1BDD-E3F6-76DE3D23CA50}"/>
              </a:ext>
            </a:extLst>
          </p:cNvPr>
          <p:cNvPicPr>
            <a:picLocks noChangeAspect="1"/>
          </p:cNvPicPr>
          <p:nvPr/>
        </p:nvPicPr>
        <p:blipFill>
          <a:blip r:embed="rId2"/>
          <a:srcRect t="5411" b="8000"/>
          <a:stretch/>
        </p:blipFill>
        <p:spPr>
          <a:xfrm>
            <a:off x="0" y="0"/>
            <a:ext cx="6858000" cy="1924447"/>
          </a:xfrm>
          <a:prstGeom prst="rect">
            <a:avLst/>
          </a:prstGeom>
        </p:spPr>
      </p:pic>
      <p:sp>
        <p:nvSpPr>
          <p:cNvPr id="4" name="TextBox 3">
            <a:extLst>
              <a:ext uri="{FF2B5EF4-FFF2-40B4-BE49-F238E27FC236}">
                <a16:creationId xmlns:a16="http://schemas.microsoft.com/office/drawing/2014/main" id="{0D5B5336-2992-A2C5-4297-7830670ABC52}"/>
              </a:ext>
            </a:extLst>
          </p:cNvPr>
          <p:cNvSpPr txBox="1"/>
          <p:nvPr/>
        </p:nvSpPr>
        <p:spPr>
          <a:xfrm>
            <a:off x="3407061" y="9051472"/>
            <a:ext cx="3429000" cy="52322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You can contact us on; Phone- 01689853183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 Email- Chelsfieldbrom@yahoo.co.uk</a:t>
            </a:r>
            <a:endParaRPr lang="en-GB" sz="1400" dirty="0"/>
          </a:p>
        </p:txBody>
      </p:sp>
    </p:spTree>
    <p:extLst>
      <p:ext uri="{BB962C8B-B14F-4D97-AF65-F5344CB8AC3E}">
        <p14:creationId xmlns:p14="http://schemas.microsoft.com/office/powerpoint/2010/main" val="4098429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E89064F-5788-EC1A-4B77-B2FDAC2CE309}"/>
              </a:ext>
            </a:extLst>
          </p:cNvPr>
          <p:cNvSpPr/>
          <p:nvPr/>
        </p:nvSpPr>
        <p:spPr>
          <a:xfrm>
            <a:off x="270186" y="5781040"/>
            <a:ext cx="2767654" cy="338328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a:ln>
                  <a:noFill/>
                </a:ln>
                <a:solidFill>
                  <a:prstClr val="black"/>
                </a:solidFill>
                <a:effectLst/>
                <a:uLnTx/>
                <a:uFillTx/>
                <a:latin typeface="Bahnschrift Light SemiCondensed" panose="020B0502040204020203" pitchFamily="34" charset="0"/>
                <a:ea typeface="+mn-ea"/>
                <a:cs typeface="Shruti" panose="020B0502040204020203" pitchFamily="34" charset="0"/>
              </a:rPr>
              <a:t>Local Family Centres</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Bahnschrift Light SemiCondensed" panose="020B0502040204020203" pitchFamily="34" charset="0"/>
              <a:ea typeface="+mn-ea"/>
              <a:cs typeface="Shruti" panose="020B0502040204020203"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Bahnschrift Light SemiCondensed" panose="020B0502040204020203" pitchFamily="34" charset="0"/>
                <a:ea typeface="+mn-ea"/>
                <a:cs typeface="Shruti" panose="020B0502040204020203" pitchFamily="34" charset="0"/>
              </a:rPr>
              <a:t>Blenheim Children and Family Centre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Bahnschrift Light SemiCondensed" panose="020B0502040204020203" pitchFamily="34" charset="0"/>
                <a:ea typeface="+mn-ea"/>
                <a:cs typeface="Shruti" panose="020B0502040204020203" pitchFamily="34" charset="0"/>
              </a:rPr>
              <a:t>Email –</a:t>
            </a:r>
            <a:r>
              <a:rPr kumimoji="0" lang="en-GB" sz="1200" b="0" i="0" u="none" strike="noStrike" kern="1200" cap="none" spc="0" normalizeH="0" baseline="0" noProof="0" dirty="0">
                <a:ln>
                  <a:noFill/>
                </a:ln>
                <a:solidFill>
                  <a:prstClr val="black"/>
                </a:solidFill>
                <a:effectLst/>
                <a:uLnTx/>
                <a:uFillTx/>
                <a:latin typeface="Bahnschrift Light SemiCondensed" panose="020B0502040204020203" pitchFamily="34" charset="0"/>
                <a:ea typeface="+mn-ea"/>
                <a:cs typeface="Shruti" panose="020B0502040204020203" pitchFamily="34" charset="0"/>
                <a:hlinkClick r:id="rId2"/>
              </a:rPr>
              <a:t>BLENHEIMCFC@BROMLEY.GOV.UK</a:t>
            </a:r>
            <a:endParaRPr kumimoji="0" lang="en-GB" sz="1200" b="0" i="0" u="none" strike="noStrike" kern="1200" cap="none" spc="0" normalizeH="0" baseline="0" noProof="0" dirty="0">
              <a:ln>
                <a:noFill/>
              </a:ln>
              <a:solidFill>
                <a:prstClr val="black"/>
              </a:solidFill>
              <a:effectLst/>
              <a:uLnTx/>
              <a:uFillTx/>
              <a:latin typeface="Bahnschrift Light SemiCondensed" panose="020B0502040204020203" pitchFamily="34" charset="0"/>
              <a:ea typeface="+mn-ea"/>
              <a:cs typeface="Shruti" panose="020B0502040204020203"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Bahnschrift Light SemiCondensed" panose="020B0502040204020203" pitchFamily="34" charset="0"/>
                <a:ea typeface="+mn-ea"/>
                <a:cs typeface="Shruti" panose="020B0502040204020203" pitchFamily="34" charset="0"/>
              </a:rPr>
              <a:t>Phone – 01689 831193</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Bahnschrift Light SemiCondensed" panose="020B0502040204020203" pitchFamily="34" charset="0"/>
              <a:ea typeface="+mn-ea"/>
              <a:cs typeface="Shruti" panose="020B0502040204020203"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Bahnschrift Light SemiCondensed" panose="020B0502040204020203" pitchFamily="34" charset="0"/>
                <a:ea typeface="+mn-ea"/>
                <a:cs typeface="Shruti" panose="020B0502040204020203" pitchFamily="34" charset="0"/>
              </a:rPr>
              <a:t>Cotmandene Family Centre</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Bahnschrift Light SemiCondensed" panose="020B0502040204020203" pitchFamily="34" charset="0"/>
                <a:ea typeface="+mn-ea"/>
                <a:cs typeface="Shruti" panose="020B0502040204020203" pitchFamily="34" charset="0"/>
              </a:rPr>
              <a:t>Email – </a:t>
            </a:r>
            <a:r>
              <a:rPr kumimoji="0" lang="en-GB" sz="1200" b="0" i="0" u="none" strike="noStrike" kern="1200" cap="none" spc="0" normalizeH="0" baseline="0" noProof="0" dirty="0">
                <a:ln>
                  <a:noFill/>
                </a:ln>
                <a:solidFill>
                  <a:prstClr val="black"/>
                </a:solidFill>
                <a:effectLst/>
                <a:uLnTx/>
                <a:uFillTx/>
                <a:latin typeface="Bahnschrift Light SemiCondensed" panose="020B0502040204020203" pitchFamily="34" charset="0"/>
                <a:ea typeface="+mn-ea"/>
                <a:cs typeface="Shruti" panose="020B0502040204020203" pitchFamily="34" charset="0"/>
                <a:hlinkClick r:id="rId3"/>
              </a:rPr>
              <a:t>COTMANDENECFC@BROMLEY.GOV.UK</a:t>
            </a:r>
            <a:endParaRPr kumimoji="0" lang="en-GB" sz="1200" b="0" i="0" u="none" strike="noStrike" kern="1200" cap="none" spc="0" normalizeH="0" baseline="0" noProof="0" dirty="0">
              <a:ln>
                <a:noFill/>
              </a:ln>
              <a:solidFill>
                <a:prstClr val="black"/>
              </a:solidFill>
              <a:effectLst/>
              <a:uLnTx/>
              <a:uFillTx/>
              <a:latin typeface="Bahnschrift Light SemiCondensed" panose="020B0502040204020203" pitchFamily="34" charset="0"/>
              <a:ea typeface="+mn-ea"/>
              <a:cs typeface="Shruti" panose="020B0502040204020203"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Bahnschrift Light SemiCondensed" panose="020B0502040204020203" pitchFamily="34" charset="0"/>
                <a:ea typeface="+mn-ea"/>
                <a:cs typeface="Shruti" panose="020B0502040204020203" pitchFamily="34" charset="0"/>
              </a:rPr>
              <a:t>Phone – 0208 300 2548</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Bahnschrift Light SemiCondensed" panose="020B0502040204020203" pitchFamily="34" charset="0"/>
              <a:ea typeface="+mn-ea"/>
              <a:cs typeface="Shruti" panose="020B0502040204020203"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Bahnschrift SemiLight SemiConde" panose="020B0502040204020203" pitchFamily="34" charset="0"/>
                <a:ea typeface="+mn-ea"/>
                <a:cs typeface="+mn-cs"/>
              </a:rPr>
              <a:t>Children and Family Centres offer a range of services to meet the needs of children under five and support their families. </a:t>
            </a:r>
            <a:endParaRPr kumimoji="0" lang="en-GB" sz="1200" b="0" i="0" u="none" strike="noStrike" kern="1200" cap="none" spc="0" normalizeH="0" baseline="0" noProof="0" dirty="0">
              <a:ln>
                <a:noFill/>
              </a:ln>
              <a:solidFill>
                <a:prstClr val="black"/>
              </a:solidFill>
              <a:effectLst/>
              <a:uLnTx/>
              <a:uFillTx/>
              <a:latin typeface="Bahnschrift SemiLight SemiConde" panose="020B0502040204020203" pitchFamily="34" charset="0"/>
              <a:ea typeface="+mn-ea"/>
              <a:cs typeface="Shruti" panose="020B0502040204020203" pitchFamily="34" charset="0"/>
            </a:endParaRPr>
          </a:p>
        </p:txBody>
      </p:sp>
      <p:sp>
        <p:nvSpPr>
          <p:cNvPr id="4" name="Rectangle 3">
            <a:extLst>
              <a:ext uri="{FF2B5EF4-FFF2-40B4-BE49-F238E27FC236}">
                <a16:creationId xmlns:a16="http://schemas.microsoft.com/office/drawing/2014/main" id="{720C4BD0-8C2E-591D-587D-2D7C7A11A6F1}"/>
              </a:ext>
            </a:extLst>
          </p:cNvPr>
          <p:cNvSpPr/>
          <p:nvPr/>
        </p:nvSpPr>
        <p:spPr>
          <a:xfrm>
            <a:off x="188530" y="2087298"/>
            <a:ext cx="2849309" cy="32568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5" name="Rectangle 4">
            <a:extLst>
              <a:ext uri="{FF2B5EF4-FFF2-40B4-BE49-F238E27FC236}">
                <a16:creationId xmlns:a16="http://schemas.microsoft.com/office/drawing/2014/main" id="{C4EBD5E9-00A9-453E-4873-E1889803B327}"/>
              </a:ext>
            </a:extLst>
          </p:cNvPr>
          <p:cNvSpPr/>
          <p:nvPr/>
        </p:nvSpPr>
        <p:spPr>
          <a:xfrm>
            <a:off x="188530" y="264626"/>
            <a:ext cx="6334006" cy="954107"/>
          </a:xfrm>
          <a:prstGeom prst="rect">
            <a:avLst/>
          </a:prstGeom>
        </p:spPr>
        <p:txBody>
          <a:bodyPr wrap="square">
            <a:spAutoFit/>
          </a:bodyPr>
          <a:lstStyle/>
          <a:p>
            <a:pPr algn="ctr"/>
            <a:r>
              <a:rPr lang="en-GB" sz="2800" b="1" u="sng" dirty="0">
                <a:latin typeface="Baguet Script" panose="020B0604020202020204" pitchFamily="2" charset="0"/>
                <a:cs typeface="Shruti" panose="020B0502040204020203" pitchFamily="34" charset="0"/>
              </a:rPr>
              <a:t>The Chelsfield Preschool and Nursery Newsletter September 2024</a:t>
            </a:r>
          </a:p>
        </p:txBody>
      </p:sp>
      <p:pic>
        <p:nvPicPr>
          <p:cNvPr id="6" name="Picture 5" descr="A blue sign with white text&#10;&#10;Description automatically generated with low confidence">
            <a:extLst>
              <a:ext uri="{FF2B5EF4-FFF2-40B4-BE49-F238E27FC236}">
                <a16:creationId xmlns:a16="http://schemas.microsoft.com/office/drawing/2014/main" id="{9F96894E-46D8-3C42-47CA-6A01A469239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09181" y="2020904"/>
            <a:ext cx="2849309" cy="1763858"/>
          </a:xfrm>
          <a:prstGeom prst="rect">
            <a:avLst/>
          </a:prstGeom>
        </p:spPr>
      </p:pic>
      <p:sp>
        <p:nvSpPr>
          <p:cNvPr id="7" name="Rectangle 6">
            <a:extLst>
              <a:ext uri="{FF2B5EF4-FFF2-40B4-BE49-F238E27FC236}">
                <a16:creationId xmlns:a16="http://schemas.microsoft.com/office/drawing/2014/main" id="{CBCB3BA8-A50D-CDD9-782A-C7BE6BE8E4AA}"/>
              </a:ext>
            </a:extLst>
          </p:cNvPr>
          <p:cNvSpPr/>
          <p:nvPr/>
        </p:nvSpPr>
        <p:spPr>
          <a:xfrm>
            <a:off x="3613980" y="3373143"/>
            <a:ext cx="3244020" cy="292388"/>
          </a:xfrm>
          <a:prstGeom prst="rect">
            <a:avLst/>
          </a:prstGeom>
        </p:spPr>
        <p:txBody>
          <a:bodyPr wrap="square">
            <a:spAutoFit/>
          </a:bodyPr>
          <a:lstStyle/>
          <a:p>
            <a:endParaRPr lang="en-GB" sz="1300" dirty="0">
              <a:latin typeface="Bahnschrift Light SemiCondensed" panose="020B0502040204020203" pitchFamily="34" charset="0"/>
              <a:cs typeface="Shruti" panose="020B0502040204020203" pitchFamily="34" charset="0"/>
            </a:endParaRPr>
          </a:p>
        </p:txBody>
      </p:sp>
      <p:sp>
        <p:nvSpPr>
          <p:cNvPr id="8" name="TextBox 7">
            <a:extLst>
              <a:ext uri="{FF2B5EF4-FFF2-40B4-BE49-F238E27FC236}">
                <a16:creationId xmlns:a16="http://schemas.microsoft.com/office/drawing/2014/main" id="{1D9D0AC0-42D9-C89D-911D-A7DA78A94519}"/>
              </a:ext>
            </a:extLst>
          </p:cNvPr>
          <p:cNvSpPr txBox="1"/>
          <p:nvPr/>
        </p:nvSpPr>
        <p:spPr>
          <a:xfrm>
            <a:off x="270186" y="2155902"/>
            <a:ext cx="2462854" cy="3046988"/>
          </a:xfrm>
          <a:prstGeom prst="rect">
            <a:avLst/>
          </a:prstGeom>
          <a:noFill/>
        </p:spPr>
        <p:txBody>
          <a:bodyPr wrap="square">
            <a:spAutoFit/>
          </a:bodyPr>
          <a:lstStyle/>
          <a:p>
            <a:pPr algn="ctr"/>
            <a:r>
              <a:rPr lang="en-GB" sz="1200" dirty="0">
                <a:latin typeface="Bahnschrift SemiLight SemiConde" panose="020B0502040204020203" pitchFamily="34" charset="0"/>
                <a:cs typeface="Shruti" panose="020B0502040204020203" pitchFamily="34" charset="0"/>
              </a:rPr>
              <a:t>NSPCC Helpline</a:t>
            </a:r>
          </a:p>
          <a:p>
            <a:pPr algn="ctr"/>
            <a:r>
              <a:rPr lang="en-GB" sz="1200" dirty="0">
                <a:latin typeface="Bahnschrift SemiLight SemiConde" panose="020B0502040204020203" pitchFamily="34" charset="0"/>
                <a:cs typeface="Shruti" panose="020B0502040204020203" pitchFamily="34" charset="0"/>
              </a:rPr>
              <a:t>Phone: 0808 800 500</a:t>
            </a:r>
          </a:p>
          <a:p>
            <a:pPr algn="ctr"/>
            <a:r>
              <a:rPr lang="en-GB" sz="1200" dirty="0">
                <a:latin typeface="Bahnschrift SemiLight SemiConde" panose="020B0502040204020203" pitchFamily="34" charset="0"/>
                <a:cs typeface="Shruti" panose="020B0502040204020203" pitchFamily="34" charset="0"/>
              </a:rPr>
              <a:t>Email: </a:t>
            </a:r>
            <a:r>
              <a:rPr lang="en-GB" sz="1200" dirty="0" err="1">
                <a:latin typeface="Bahnschrift SemiLight SemiConde" panose="020B0502040204020203" pitchFamily="34" charset="0"/>
                <a:cs typeface="Shruti" panose="020B0502040204020203" pitchFamily="34" charset="0"/>
                <a:hlinkClick r:id="rId5"/>
              </a:rPr>
              <a:t>help@nspcc.org,uk</a:t>
            </a:r>
            <a:endParaRPr lang="en-GB" sz="1200" dirty="0">
              <a:latin typeface="Bahnschrift SemiLight SemiConde" panose="020B0502040204020203" pitchFamily="34" charset="0"/>
              <a:cs typeface="Shruti" panose="020B0502040204020203" pitchFamily="34" charset="0"/>
            </a:endParaRPr>
          </a:p>
          <a:p>
            <a:pPr algn="ctr"/>
            <a:endParaRPr lang="en-GB" sz="1200" dirty="0">
              <a:latin typeface="Bahnschrift SemiLight SemiConde" panose="020B0502040204020203" pitchFamily="34" charset="0"/>
              <a:cs typeface="Shruti" panose="020B0502040204020203" pitchFamily="34" charset="0"/>
            </a:endParaRPr>
          </a:p>
          <a:p>
            <a:pPr algn="ctr"/>
            <a:r>
              <a:rPr lang="en-GB" sz="1200" dirty="0">
                <a:latin typeface="Bahnschrift SemiLight SemiConde" panose="020B0502040204020203" pitchFamily="34" charset="0"/>
                <a:cs typeface="Shruti" panose="020B0502040204020203" pitchFamily="34" charset="0"/>
              </a:rPr>
              <a:t>National Domestic Abuse Helpline</a:t>
            </a:r>
          </a:p>
          <a:p>
            <a:pPr algn="ctr"/>
            <a:r>
              <a:rPr lang="en-GB" sz="1200" dirty="0">
                <a:latin typeface="Bahnschrift SemiLight SemiConde" panose="020B0502040204020203" pitchFamily="34" charset="0"/>
                <a:cs typeface="Shruti" panose="020B0502040204020203" pitchFamily="34" charset="0"/>
              </a:rPr>
              <a:t>Phone: 0808 2000 247</a:t>
            </a:r>
          </a:p>
          <a:p>
            <a:pPr algn="ctr"/>
            <a:r>
              <a:rPr lang="en-GB" sz="1200" dirty="0">
                <a:latin typeface="Bahnschrift SemiLight SemiConde" panose="020B0502040204020203" pitchFamily="34" charset="0"/>
                <a:cs typeface="Shruti" panose="020B0502040204020203" pitchFamily="34" charset="0"/>
              </a:rPr>
              <a:t>Website: </a:t>
            </a:r>
            <a:r>
              <a:rPr lang="en-GB" sz="1200" dirty="0">
                <a:latin typeface="Bahnschrift SemiLight SemiConde" panose="020B0502040204020203" pitchFamily="34" charset="0"/>
                <a:cs typeface="Shruti" panose="020B0502040204020203" pitchFamily="34" charset="0"/>
                <a:hlinkClick r:id="rId6"/>
              </a:rPr>
              <a:t>www.nationaldahelpline.org.uk</a:t>
            </a:r>
            <a:r>
              <a:rPr lang="en-GB" sz="1200" dirty="0">
                <a:latin typeface="Bahnschrift SemiLight SemiConde" panose="020B0502040204020203" pitchFamily="34" charset="0"/>
                <a:cs typeface="Shruti" panose="020B0502040204020203" pitchFamily="34" charset="0"/>
              </a:rPr>
              <a:t> </a:t>
            </a:r>
          </a:p>
          <a:p>
            <a:pPr algn="ctr"/>
            <a:endParaRPr lang="en-GB" sz="1200" dirty="0">
              <a:latin typeface="Bahnschrift SemiLight SemiConde" panose="020B0502040204020203" pitchFamily="34" charset="0"/>
              <a:cs typeface="Shruti" panose="020B0502040204020203" pitchFamily="34" charset="0"/>
            </a:endParaRPr>
          </a:p>
          <a:p>
            <a:pPr algn="ctr"/>
            <a:r>
              <a:rPr lang="en-GB" sz="1200" dirty="0">
                <a:latin typeface="Bahnschrift SemiLight SemiConde" panose="020B0502040204020203" pitchFamily="34" charset="0"/>
                <a:cs typeface="Shruti" panose="020B0502040204020203" pitchFamily="34" charset="0"/>
              </a:rPr>
              <a:t>Bromley and Croydon Women’s Aid (BCWA)</a:t>
            </a:r>
          </a:p>
          <a:p>
            <a:pPr algn="ctr"/>
            <a:r>
              <a:rPr lang="en-GB" sz="1200" dirty="0">
                <a:latin typeface="Bahnschrift SemiLight SemiConde" panose="020B0502040204020203" pitchFamily="34" charset="0"/>
                <a:cs typeface="Shruti" panose="020B0502040204020203" pitchFamily="34" charset="0"/>
              </a:rPr>
              <a:t>Phone: 020 8313 9303</a:t>
            </a:r>
          </a:p>
          <a:p>
            <a:pPr algn="ctr"/>
            <a:r>
              <a:rPr lang="en-GB" sz="1200" dirty="0">
                <a:latin typeface="Bahnschrift SemiLight SemiConde" panose="020B0502040204020203" pitchFamily="34" charset="0"/>
                <a:cs typeface="Shruti" panose="020B0502040204020203" pitchFamily="34" charset="0"/>
              </a:rPr>
              <a:t>Email: </a:t>
            </a:r>
            <a:r>
              <a:rPr lang="en-GB" sz="1200" dirty="0">
                <a:latin typeface="Bahnschrift SemiLight SemiConde" panose="020B0502040204020203" pitchFamily="34" charset="0"/>
                <a:cs typeface="Shruti" panose="020B0502040204020203" pitchFamily="34" charset="0"/>
                <a:hlinkClick r:id="rId7"/>
              </a:rPr>
              <a:t>info@bcwa.org.uk</a:t>
            </a:r>
            <a:endParaRPr lang="en-GB" sz="1200" dirty="0">
              <a:latin typeface="Bahnschrift SemiLight SemiConde" panose="020B0502040204020203" pitchFamily="34" charset="0"/>
              <a:cs typeface="Shruti" panose="020B0502040204020203" pitchFamily="34" charset="0"/>
            </a:endParaRPr>
          </a:p>
          <a:p>
            <a:pPr algn="ctr"/>
            <a:r>
              <a:rPr lang="en-GB" sz="1200" dirty="0">
                <a:latin typeface="Bahnschrift SemiLight SemiConde" panose="020B0502040204020203" pitchFamily="34" charset="0"/>
                <a:cs typeface="Shruti" panose="020B0502040204020203" pitchFamily="34" charset="0"/>
              </a:rPr>
              <a:t>Website: </a:t>
            </a:r>
            <a:r>
              <a:rPr lang="en-GB" sz="1200" dirty="0">
                <a:latin typeface="Bahnschrift SemiLight SemiConde" panose="020B0502040204020203" pitchFamily="34" charset="0"/>
                <a:cs typeface="Shruti" panose="020B0502040204020203" pitchFamily="34" charset="0"/>
                <a:hlinkClick r:id="rId8"/>
              </a:rPr>
              <a:t>www.bcwa.org.uk</a:t>
            </a:r>
            <a:endParaRPr lang="en-GB" sz="1200" dirty="0">
              <a:latin typeface="Bahnschrift SemiLight SemiConde" panose="020B0502040204020203" pitchFamily="34" charset="0"/>
              <a:cs typeface="Shruti" panose="020B0502040204020203" pitchFamily="34" charset="0"/>
            </a:endParaRPr>
          </a:p>
          <a:p>
            <a:pPr algn="ctr"/>
            <a:endParaRPr lang="en-GB" sz="1200" dirty="0">
              <a:latin typeface="Bahnschrift SemiLight SemiConde" panose="020B0502040204020203" pitchFamily="34" charset="0"/>
              <a:cs typeface="Shruti" panose="020B0502040204020203" pitchFamily="34" charset="0"/>
            </a:endParaRPr>
          </a:p>
          <a:p>
            <a:pPr algn="ctr"/>
            <a:endParaRPr lang="en-GB" sz="1200" dirty="0">
              <a:latin typeface="Bahnschrift SemiLight SemiConde" panose="020B0502040204020203" pitchFamily="34" charset="0"/>
              <a:cs typeface="Shruti" panose="020B0502040204020203" pitchFamily="34" charset="0"/>
            </a:endParaRPr>
          </a:p>
        </p:txBody>
      </p:sp>
      <p:sp>
        <p:nvSpPr>
          <p:cNvPr id="10" name="Rectangle 9">
            <a:extLst>
              <a:ext uri="{FF2B5EF4-FFF2-40B4-BE49-F238E27FC236}">
                <a16:creationId xmlns:a16="http://schemas.microsoft.com/office/drawing/2014/main" id="{9B2731D4-FB0D-8868-F1CB-2E5E442122E3}"/>
              </a:ext>
            </a:extLst>
          </p:cNvPr>
          <p:cNvSpPr/>
          <p:nvPr/>
        </p:nvSpPr>
        <p:spPr>
          <a:xfrm>
            <a:off x="3355533" y="3755304"/>
            <a:ext cx="2614281" cy="176385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dirty="0"/>
          </a:p>
        </p:txBody>
      </p:sp>
      <p:sp>
        <p:nvSpPr>
          <p:cNvPr id="11" name="TextBox 10">
            <a:extLst>
              <a:ext uri="{FF2B5EF4-FFF2-40B4-BE49-F238E27FC236}">
                <a16:creationId xmlns:a16="http://schemas.microsoft.com/office/drawing/2014/main" id="{3C656AE6-9CC2-3682-6C41-53CA489E4883}"/>
              </a:ext>
            </a:extLst>
          </p:cNvPr>
          <p:cNvSpPr txBox="1"/>
          <p:nvPr/>
        </p:nvSpPr>
        <p:spPr>
          <a:xfrm>
            <a:off x="2814696" y="4031883"/>
            <a:ext cx="3649254" cy="1384995"/>
          </a:xfrm>
          <a:prstGeom prst="rect">
            <a:avLst/>
          </a:prstGeom>
          <a:noFill/>
        </p:spPr>
        <p:txBody>
          <a:bodyPr wrap="square">
            <a:spAutoFit/>
          </a:bodyPr>
          <a:lstStyle/>
          <a:p>
            <a:pPr algn="ctr"/>
            <a:r>
              <a:rPr lang="en-GB" sz="1200" dirty="0">
                <a:latin typeface="Bahnschrift SemiLight SemiConde" panose="020B0502040204020203" pitchFamily="34" charset="0"/>
              </a:rPr>
              <a:t>Bromley Fostering Team</a:t>
            </a:r>
          </a:p>
          <a:p>
            <a:pPr algn="ctr"/>
            <a:r>
              <a:rPr lang="en-GB" sz="1200" dirty="0">
                <a:latin typeface="Bahnschrift SemiLight SemiConde" panose="020B0502040204020203" pitchFamily="34" charset="0"/>
              </a:rPr>
              <a:t>Phone: 020 8461 7701</a:t>
            </a:r>
          </a:p>
          <a:p>
            <a:pPr algn="ctr"/>
            <a:r>
              <a:rPr lang="en-GB" sz="1200" dirty="0">
                <a:latin typeface="Bahnschrift SemiLight SemiConde" panose="020B0502040204020203" pitchFamily="34" charset="0"/>
              </a:rPr>
              <a:t>Email: </a:t>
            </a:r>
            <a:r>
              <a:rPr lang="en-GB" sz="1200" dirty="0">
                <a:latin typeface="Bahnschrift SemiLight SemiConde" panose="020B0502040204020203" pitchFamily="34" charset="0"/>
                <a:hlinkClick r:id="rId9"/>
              </a:rPr>
              <a:t>fostering@bromley.gov.uk</a:t>
            </a:r>
            <a:r>
              <a:rPr lang="en-GB" sz="1200" dirty="0">
                <a:latin typeface="Bahnschrift SemiLight SemiConde" panose="020B0502040204020203" pitchFamily="34" charset="0"/>
              </a:rPr>
              <a:t> </a:t>
            </a:r>
          </a:p>
          <a:p>
            <a:pPr algn="ctr"/>
            <a:endParaRPr lang="en-GB" sz="1200" dirty="0">
              <a:latin typeface="Bahnschrift SemiLight SemiConde" panose="020B0502040204020203" pitchFamily="34" charset="0"/>
            </a:endParaRPr>
          </a:p>
          <a:p>
            <a:pPr algn="ctr"/>
            <a:r>
              <a:rPr lang="en-GB" sz="1200" dirty="0">
                <a:latin typeface="Bahnschrift SemiLight SemiConde" panose="020B0502040204020203" pitchFamily="34" charset="0"/>
              </a:rPr>
              <a:t>IASS Bromley </a:t>
            </a:r>
          </a:p>
          <a:p>
            <a:pPr algn="ctr"/>
            <a:r>
              <a:rPr lang="en-GB" sz="1200" dirty="0">
                <a:latin typeface="Bahnschrift SemiLight SemiConde" panose="020B0502040204020203" pitchFamily="34" charset="0"/>
              </a:rPr>
              <a:t>Phone: 020 8461 7630</a:t>
            </a:r>
          </a:p>
          <a:p>
            <a:pPr algn="ctr"/>
            <a:r>
              <a:rPr lang="en-GB" sz="1200" dirty="0">
                <a:latin typeface="Bahnschrift SemiLight SemiConde" panose="020B0502040204020203" pitchFamily="34" charset="0"/>
              </a:rPr>
              <a:t>Email: </a:t>
            </a:r>
            <a:r>
              <a:rPr lang="en-GB" sz="1200" dirty="0">
                <a:latin typeface="Bahnschrift SemiLight SemiConde" panose="020B0502040204020203" pitchFamily="34" charset="0"/>
                <a:hlinkClick r:id="rId10"/>
              </a:rPr>
              <a:t>iass@bromley.gov.uk</a:t>
            </a:r>
            <a:r>
              <a:rPr lang="en-GB" sz="1200" dirty="0">
                <a:latin typeface="Bahnschrift SemiLight SemiConde" panose="020B0502040204020203" pitchFamily="34" charset="0"/>
              </a:rPr>
              <a:t> </a:t>
            </a:r>
          </a:p>
        </p:txBody>
      </p:sp>
      <p:sp>
        <p:nvSpPr>
          <p:cNvPr id="13" name="TextBox 12">
            <a:extLst>
              <a:ext uri="{FF2B5EF4-FFF2-40B4-BE49-F238E27FC236}">
                <a16:creationId xmlns:a16="http://schemas.microsoft.com/office/drawing/2014/main" id="{9766A540-7271-415A-2B16-4906B5BBD223}"/>
              </a:ext>
            </a:extLst>
          </p:cNvPr>
          <p:cNvSpPr txBox="1"/>
          <p:nvPr/>
        </p:nvSpPr>
        <p:spPr>
          <a:xfrm>
            <a:off x="345202" y="1272821"/>
            <a:ext cx="6167596" cy="646331"/>
          </a:xfrm>
          <a:prstGeom prst="rect">
            <a:avLst/>
          </a:prstGeom>
          <a:noFill/>
        </p:spPr>
        <p:txBody>
          <a:bodyPr wrap="square" rtlCol="0">
            <a:spAutoFit/>
          </a:bodyPr>
          <a:lstStyle/>
          <a:p>
            <a:pPr algn="ctr"/>
            <a:r>
              <a:rPr lang="en-GB" dirty="0"/>
              <a:t>You can contact us on; Phone- 01689853183 </a:t>
            </a:r>
          </a:p>
          <a:p>
            <a:pPr algn="ctr"/>
            <a:r>
              <a:rPr lang="en-GB" dirty="0"/>
              <a:t> Email- Chelsfieldbrom@yahoo.co.uk</a:t>
            </a:r>
          </a:p>
        </p:txBody>
      </p:sp>
      <p:pic>
        <p:nvPicPr>
          <p:cNvPr id="2" name="Picture 1">
            <a:extLst>
              <a:ext uri="{FF2B5EF4-FFF2-40B4-BE49-F238E27FC236}">
                <a16:creationId xmlns:a16="http://schemas.microsoft.com/office/drawing/2014/main" id="{782F6F50-ECE0-473B-81F9-3DEAC6764CF1}"/>
              </a:ext>
            </a:extLst>
          </p:cNvPr>
          <p:cNvPicPr>
            <a:picLocks noChangeAspect="1"/>
          </p:cNvPicPr>
          <p:nvPr/>
        </p:nvPicPr>
        <p:blipFill>
          <a:blip r:embed="rId11"/>
          <a:stretch>
            <a:fillRect/>
          </a:stretch>
        </p:blipFill>
        <p:spPr>
          <a:xfrm>
            <a:off x="3429000" y="5663999"/>
            <a:ext cx="2849309" cy="3962509"/>
          </a:xfrm>
          <a:prstGeom prst="rect">
            <a:avLst/>
          </a:prstGeom>
        </p:spPr>
      </p:pic>
    </p:spTree>
    <p:extLst>
      <p:ext uri="{BB962C8B-B14F-4D97-AF65-F5344CB8AC3E}">
        <p14:creationId xmlns:p14="http://schemas.microsoft.com/office/powerpoint/2010/main" val="13257007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764</TotalTime>
  <Words>700</Words>
  <Application>Microsoft Office PowerPoint</Application>
  <PresentationFormat>A4 Paper (210x297 mm)</PresentationFormat>
  <Paragraphs>86</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Arial Narrow</vt:lpstr>
      <vt:lpstr>Baguet Script</vt:lpstr>
      <vt:lpstr>Bahnschrift Light SemiCondensed</vt:lpstr>
      <vt:lpstr>Bahnschrift SemiLight SemiConde</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Carter</dc:creator>
  <cp:lastModifiedBy>Gary Carter</cp:lastModifiedBy>
  <cp:revision>16</cp:revision>
  <cp:lastPrinted>2024-08-01T10:46:13Z</cp:lastPrinted>
  <dcterms:created xsi:type="dcterms:W3CDTF">2023-07-03T14:25:20Z</dcterms:created>
  <dcterms:modified xsi:type="dcterms:W3CDTF">2025-01-30T10:53:12Z</dcterms:modified>
</cp:coreProperties>
</file>