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CFAE06-97FC-4D95-9DFF-3BAC102619E3}" v="8" dt="2024-09-10T16:34:22.1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3276"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30/01/2025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0C4870-0D95-4C28-BE3D-9A6BD56606D7}" type="datetimeFigureOut">
              <a:rPr lang="en-GB" smtClean="0"/>
              <a:t>30/01/2025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0C4870-0D95-4C28-BE3D-9A6BD56606D7}" type="datetimeFigureOut">
              <a:rPr lang="en-GB" smtClean="0"/>
              <a:t>30/01/2025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0C4870-0D95-4C28-BE3D-9A6BD56606D7}" type="datetimeFigureOut">
              <a:rPr lang="en-GB" smtClean="0"/>
              <a:t>30/01/2025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30/01/2025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30/01/2025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30/01/2025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30/01/2025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bcwa.org.uk/" TargetMode="External"/><Relationship Id="rId3" Type="http://schemas.openxmlformats.org/officeDocument/2006/relationships/hyperlink" Target="mailto:COTMANDENECFC@BROMLEY.GOV.UK" TargetMode="External"/><Relationship Id="rId7" Type="http://schemas.openxmlformats.org/officeDocument/2006/relationships/hyperlink" Target="mailto:info@bcwa.org.uk" TargetMode="External"/><Relationship Id="rId2" Type="http://schemas.openxmlformats.org/officeDocument/2006/relationships/hyperlink" Target="mailto:BLENHEIMCFC@BROMLEY.GOV.UK" TargetMode="External"/><Relationship Id="rId1" Type="http://schemas.openxmlformats.org/officeDocument/2006/relationships/slideLayout" Target="../slideLayouts/slideLayout7.xml"/><Relationship Id="rId6" Type="http://schemas.openxmlformats.org/officeDocument/2006/relationships/hyperlink" Target="http://www.nationaldahelpline.org.uk/" TargetMode="External"/><Relationship Id="rId11" Type="http://schemas.openxmlformats.org/officeDocument/2006/relationships/image" Target="../media/image3.png"/><Relationship Id="rId5" Type="http://schemas.openxmlformats.org/officeDocument/2006/relationships/hyperlink" Target="mailto:help@nspcc.org,uk" TargetMode="External"/><Relationship Id="rId10" Type="http://schemas.openxmlformats.org/officeDocument/2006/relationships/hyperlink" Target="mailto:iass@bromley.gov.uk" TargetMode="External"/><Relationship Id="rId4" Type="http://schemas.openxmlformats.org/officeDocument/2006/relationships/image" Target="../media/image2.png"/><Relationship Id="rId9" Type="http://schemas.openxmlformats.org/officeDocument/2006/relationships/hyperlink" Target="mailto:fostering@bromley.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98263" y="2662300"/>
            <a:ext cx="3131332" cy="7371249"/>
          </a:xfrm>
          <a:prstGeom prst="rect">
            <a:avLst/>
          </a:prstGeom>
          <a:noFill/>
        </p:spPr>
        <p:txBody>
          <a:bodyPr wrap="square" rtlCol="0">
            <a:spAutoFit/>
          </a:bodyPr>
          <a:lstStyle/>
          <a:p>
            <a:r>
              <a:rPr lang="en-GB" sz="1100" b="1" u="sng" dirty="0">
                <a:latin typeface="Bahnschrift Light SemiCondensed" panose="020B0502040204020203" pitchFamily="34" charset="0"/>
                <a:cs typeface="Shruti" panose="020B0502040204020203" pitchFamily="34" charset="0"/>
              </a:rPr>
              <a:t>Dates For The Diary</a:t>
            </a:r>
          </a:p>
          <a:p>
            <a:endParaRPr lang="en-GB" sz="1100" b="1" dirty="0">
              <a:latin typeface="Bahnschrift Light SemiCondensed" panose="020B0502040204020203" pitchFamily="34" charset="0"/>
              <a:cs typeface="Shruti" panose="020B0502040204020203" pitchFamily="34" charset="0"/>
            </a:endParaRPr>
          </a:p>
          <a:p>
            <a:r>
              <a:rPr lang="en-GB" sz="1100" b="1" dirty="0">
                <a:latin typeface="Bahnschrift Light SemiCondensed" panose="020B0502040204020203" pitchFamily="34" charset="0"/>
                <a:cs typeface="Shruti" panose="020B0502040204020203" pitchFamily="34" charset="0"/>
              </a:rPr>
              <a:t>Monday 2</a:t>
            </a:r>
            <a:r>
              <a:rPr lang="en-GB" sz="1100" b="1" baseline="30000" dirty="0">
                <a:latin typeface="Bahnschrift Light SemiCondensed" panose="020B0502040204020203" pitchFamily="34" charset="0"/>
                <a:cs typeface="Shruti" panose="020B0502040204020203" pitchFamily="34" charset="0"/>
              </a:rPr>
              <a:t>nd</a:t>
            </a:r>
            <a:r>
              <a:rPr lang="en-GB" sz="1100" b="1" dirty="0">
                <a:latin typeface="Bahnschrift Light SemiCondensed" panose="020B0502040204020203" pitchFamily="34" charset="0"/>
                <a:cs typeface="Shruti" panose="020B0502040204020203" pitchFamily="34" charset="0"/>
              </a:rPr>
              <a:t> September – Friday 18</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October-Autumn Term</a:t>
            </a:r>
          </a:p>
          <a:p>
            <a:r>
              <a:rPr lang="en-GB" sz="1100" b="1" dirty="0">
                <a:latin typeface="Bahnschrift Light SemiCondensed" panose="020B0502040204020203" pitchFamily="34" charset="0"/>
                <a:cs typeface="Shruti" panose="020B0502040204020203" pitchFamily="34" charset="0"/>
              </a:rPr>
              <a:t>Half Term for Pre-Schoolers : 21</a:t>
            </a:r>
            <a:r>
              <a:rPr lang="en-GB" sz="1100" b="1" baseline="30000" dirty="0">
                <a:latin typeface="Bahnschrift Light SemiCondensed" panose="020B0502040204020203" pitchFamily="34" charset="0"/>
                <a:cs typeface="Shruti" panose="020B0502040204020203" pitchFamily="34" charset="0"/>
              </a:rPr>
              <a:t>st</a:t>
            </a:r>
            <a:r>
              <a:rPr lang="en-GB" sz="1100" b="1" dirty="0">
                <a:latin typeface="Bahnschrift Light SemiCondensed" panose="020B0502040204020203" pitchFamily="34" charset="0"/>
                <a:cs typeface="Shruti" panose="020B0502040204020203" pitchFamily="34" charset="0"/>
              </a:rPr>
              <a:t> -25</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October</a:t>
            </a:r>
          </a:p>
          <a:p>
            <a:r>
              <a:rPr lang="en-GB" sz="1100" b="1" dirty="0">
                <a:latin typeface="Bahnschrift Light SemiCondensed" panose="020B0502040204020203" pitchFamily="34" charset="0"/>
                <a:cs typeface="Shruti" panose="020B0502040204020203" pitchFamily="34" charset="0"/>
              </a:rPr>
              <a:t>New Term : 28</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October -20</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December</a:t>
            </a:r>
          </a:p>
          <a:p>
            <a:r>
              <a:rPr lang="en-GB" sz="1100" b="1" dirty="0">
                <a:latin typeface="Bahnschrift Light SemiCondensed" panose="020B0502040204020203" pitchFamily="34" charset="0"/>
                <a:cs typeface="Shruti" panose="020B0502040204020203" pitchFamily="34" charset="0"/>
              </a:rPr>
              <a:t>Nursery closed for all children 23</a:t>
            </a:r>
            <a:r>
              <a:rPr lang="en-GB" sz="1100" b="1" baseline="30000" dirty="0">
                <a:latin typeface="Bahnschrift Light SemiCondensed" panose="020B0502040204020203" pitchFamily="34" charset="0"/>
                <a:cs typeface="Shruti" panose="020B0502040204020203" pitchFamily="34" charset="0"/>
              </a:rPr>
              <a:t>rd</a:t>
            </a:r>
            <a:r>
              <a:rPr lang="en-GB" sz="1100" b="1" dirty="0">
                <a:latin typeface="Bahnschrift Light SemiCondensed" panose="020B0502040204020203" pitchFamily="34" charset="0"/>
                <a:cs typeface="Shruti" panose="020B0502040204020203" pitchFamily="34" charset="0"/>
              </a:rPr>
              <a:t> December -3</a:t>
            </a:r>
            <a:r>
              <a:rPr lang="en-GB" sz="1100" b="1" baseline="30000" dirty="0">
                <a:latin typeface="Bahnschrift Light SemiCondensed" panose="020B0502040204020203" pitchFamily="34" charset="0"/>
                <a:cs typeface="Shruti" panose="020B0502040204020203" pitchFamily="34" charset="0"/>
              </a:rPr>
              <a:t>rd</a:t>
            </a:r>
            <a:r>
              <a:rPr lang="en-GB" sz="1100" b="1" dirty="0">
                <a:latin typeface="Bahnschrift Light SemiCondensed" panose="020B0502040204020203" pitchFamily="34" charset="0"/>
                <a:cs typeface="Shruti" panose="020B0502040204020203" pitchFamily="34" charset="0"/>
              </a:rPr>
              <a:t> January </a:t>
            </a:r>
          </a:p>
          <a:p>
            <a:r>
              <a:rPr lang="en-GB" sz="1100" b="1" dirty="0">
                <a:latin typeface="Bahnschrift Light SemiCondensed" panose="020B0502040204020203" pitchFamily="34" charset="0"/>
                <a:cs typeface="Shruti" panose="020B0502040204020203" pitchFamily="34" charset="0"/>
              </a:rPr>
              <a:t>Nursery re-opens 6</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January 2025 </a:t>
            </a:r>
          </a:p>
          <a:p>
            <a:endParaRPr lang="en-GB" sz="1100" b="1" dirty="0">
              <a:latin typeface="Bahnschrift Light SemiCondensed" panose="020B0502040204020203" pitchFamily="34" charset="0"/>
              <a:cs typeface="Shruti" panose="020B0502040204020203" pitchFamily="34" charset="0"/>
            </a:endParaRPr>
          </a:p>
          <a:p>
            <a:r>
              <a:rPr lang="en-GB" sz="1100" b="1" dirty="0">
                <a:latin typeface="Bahnschrift Light SemiCondensed" panose="020B0502040204020203" pitchFamily="34" charset="0"/>
                <a:cs typeface="Shruti" panose="020B0502040204020203" pitchFamily="34" charset="0"/>
              </a:rPr>
              <a:t>We will be holding a Parents Evening on Thursday 7</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November from 5-7p.m – more details to follow .</a:t>
            </a:r>
          </a:p>
          <a:p>
            <a:endParaRPr lang="en-GB" sz="1100" b="1" dirty="0">
              <a:latin typeface="Bahnschrift Light SemiCondensed" panose="020B0502040204020203" pitchFamily="34" charset="0"/>
              <a:cs typeface="Shruti" panose="020B0502040204020203" pitchFamily="34" charset="0"/>
            </a:endParaRPr>
          </a:p>
          <a:p>
            <a:r>
              <a:rPr lang="en-GB" sz="1100" b="1" dirty="0">
                <a:latin typeface="Bahnschrift Light SemiCondensed" panose="020B0502040204020203" pitchFamily="34" charset="0"/>
                <a:cs typeface="Shruti" panose="020B0502040204020203" pitchFamily="34" charset="0"/>
              </a:rPr>
              <a:t>We would like to welcome back existing children and parents, and welcome to the setting our new children,  parents and our new member of staff –</a:t>
            </a:r>
            <a:r>
              <a:rPr lang="en-GB" sz="1100" b="1" dirty="0" err="1">
                <a:latin typeface="Bahnschrift Light SemiCondensed" panose="020B0502040204020203" pitchFamily="34" charset="0"/>
                <a:cs typeface="Shruti" panose="020B0502040204020203" pitchFamily="34" charset="0"/>
              </a:rPr>
              <a:t>Norgard</a:t>
            </a:r>
            <a:r>
              <a:rPr lang="en-GB" sz="1100" b="1" dirty="0">
                <a:latin typeface="Bahnschrift Light SemiCondensed" panose="020B0502040204020203" pitchFamily="34" charset="0"/>
                <a:cs typeface="Shruti" panose="020B0502040204020203" pitchFamily="34" charset="0"/>
              </a:rPr>
              <a:t> .</a:t>
            </a:r>
          </a:p>
          <a:p>
            <a:endParaRPr lang="en-GB" sz="1100" b="1" dirty="0">
              <a:latin typeface="Bahnschrift Light SemiCondensed" panose="020B0502040204020203" pitchFamily="34" charset="0"/>
              <a:cs typeface="Shruti" panose="020B0502040204020203" pitchFamily="34" charset="0"/>
            </a:endParaRPr>
          </a:p>
          <a:p>
            <a:r>
              <a:rPr lang="en-GB" sz="1100" b="1" dirty="0">
                <a:latin typeface="Bahnschrift Light SemiCondensed" panose="020B0502040204020203" pitchFamily="34" charset="0"/>
                <a:cs typeface="Shruti" panose="020B0502040204020203" pitchFamily="34" charset="0"/>
              </a:rPr>
              <a:t>Theme for September- Ourselves</a:t>
            </a:r>
          </a:p>
          <a:p>
            <a:r>
              <a:rPr lang="en-GB" sz="1100" b="1" dirty="0">
                <a:latin typeface="Bahnschrift Light SemiCondensed" panose="020B0502040204020203" pitchFamily="34" charset="0"/>
                <a:cs typeface="Shruti" panose="020B0502040204020203" pitchFamily="34" charset="0"/>
              </a:rPr>
              <a:t>We will be talking about-</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Ourselves and our families</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Keeping Healthy</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Homes and Houses </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Everyday Life </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Sizes</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Cooking – Pizza Faces and Banana muffins</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Science-Dissolving , Rainbow Soap</a:t>
            </a:r>
          </a:p>
          <a:p>
            <a:endParaRPr lang="en-GB" sz="1100" b="1"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Gentle Reminders</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Please can parents ensure all children have named raincoats/winter coats  as well as Wellie boots .</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If your child has a packed lunch, please provide an icepack inside their lunch bag to ensure their lunches remain chilled.</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Please inform via email if new people are collecting your child , with their names and a password for them to give.</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If you have any new details </a:t>
            </a:r>
            <a:r>
              <a:rPr lang="en-GB" sz="1100" b="1" dirty="0" err="1">
                <a:latin typeface="Bahnschrift Light SemiCondensed" panose="020B0502040204020203" pitchFamily="34" charset="0"/>
                <a:cs typeface="Shruti" panose="020B0502040204020203" pitchFamily="34" charset="0"/>
              </a:rPr>
              <a:t>i.e</a:t>
            </a:r>
            <a:r>
              <a:rPr lang="en-GB" sz="1100" b="1" dirty="0">
                <a:latin typeface="Bahnschrift Light SemiCondensed" panose="020B0502040204020203" pitchFamily="34" charset="0"/>
                <a:cs typeface="Shruti" panose="020B0502040204020203" pitchFamily="34" charset="0"/>
              </a:rPr>
              <a:t> new phone numbers /change of address or you wish to increase  hours,  please inform us via email.</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Absences need to be called in or e-mailed on the day of absence </a:t>
            </a:r>
          </a:p>
          <a:p>
            <a:pPr marL="171450" indent="-171450">
              <a:buFont typeface="Arial" panose="020B0604020202020204" pitchFamily="34" charset="0"/>
              <a:buChar char="•"/>
            </a:pPr>
            <a:endParaRPr lang="en-GB" sz="1100" b="1" dirty="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dirty="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a:stCxn id="12" idx="2"/>
          </p:cNvCxnSpPr>
          <p:nvPr/>
        </p:nvCxnSpPr>
        <p:spPr>
          <a:xfrm>
            <a:off x="3380463" y="2662300"/>
            <a:ext cx="53197" cy="7198060"/>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35396" y="2635290"/>
            <a:ext cx="3131332" cy="618630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1" i="0" u="sng"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Carpark</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Please remember children are not to play in the carpark  and no entry remains between 9am and 3pm. Please be mindful of speed when entering and exiting. No children should be left in cars unattended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When leaving the premises whether walking, cycling, scooting or on foot ensure you have your child close by  and be vigilant when crossing the road.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Unfortunately, we have seen an increase in speed of cars driving along Windsor Drive.</a:t>
            </a:r>
          </a:p>
          <a:p>
            <a:endParaRPr lang="en-GB" sz="1100" b="1" u="sng" dirty="0">
              <a:latin typeface="Bahnschrift Light SemiCondensed" panose="020B0502040204020203" pitchFamily="34" charset="0"/>
              <a:cs typeface="Shruti" panose="020B0502040204020203" pitchFamily="34" charset="0"/>
            </a:endParaRPr>
          </a:p>
          <a:p>
            <a:endParaRPr lang="en-GB" sz="1100" b="1" u="sng"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September Changes </a:t>
            </a:r>
          </a:p>
          <a:p>
            <a:endParaRPr lang="en-GB" sz="1100"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We are now  trialling a new entry system, parents will enter the building and assist their child with their coats and bags , then walk their child to the doors leading into the hall. Parents will not have access to the main play area, children will wash their hands in our portable sink located inside the hall.</a:t>
            </a:r>
          </a:p>
          <a:p>
            <a:r>
              <a:rPr lang="en-GB" sz="1100" dirty="0">
                <a:latin typeface="Bahnschrift Light SemiCondensed" panose="020B0502040204020203" pitchFamily="34" charset="0"/>
                <a:cs typeface="Shruti" panose="020B0502040204020203" pitchFamily="34" charset="0"/>
              </a:rPr>
              <a:t>Please be advised, parents do not have access to the toilets at any time</a:t>
            </a:r>
          </a:p>
          <a:p>
            <a:r>
              <a:rPr lang="en-GB" sz="1100" dirty="0">
                <a:latin typeface="Bahnschrift Light SemiCondensed" panose="020B0502040204020203" pitchFamily="34" charset="0"/>
                <a:cs typeface="Shruti" panose="020B0502040204020203" pitchFamily="34" charset="0"/>
              </a:rPr>
              <a:t>We will be introducing </a:t>
            </a:r>
            <a:r>
              <a:rPr lang="en-GB" sz="1100" b="1" dirty="0">
                <a:latin typeface="Bahnschrift Light SemiCondensed" panose="020B0502040204020203" pitchFamily="34" charset="0"/>
                <a:cs typeface="Shruti" panose="020B0502040204020203" pitchFamily="34" charset="0"/>
              </a:rPr>
              <a:t>show and tell</a:t>
            </a:r>
            <a:r>
              <a:rPr lang="en-GB" sz="1100" dirty="0">
                <a:latin typeface="Bahnschrift Light SemiCondensed" panose="020B0502040204020203" pitchFamily="34" charset="0"/>
                <a:cs typeface="Shruti" panose="020B0502040204020203" pitchFamily="34" charset="0"/>
              </a:rPr>
              <a:t>. The children can bring along their favourite toy to show and share with their friends.</a:t>
            </a:r>
          </a:p>
          <a:p>
            <a:endParaRPr lang="en-GB" sz="1100"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Our Library scheme will be resuming , with books being changed weekly .</a:t>
            </a:r>
          </a:p>
          <a:p>
            <a:r>
              <a:rPr lang="en-GB" sz="1100" dirty="0">
                <a:latin typeface="Bahnschrift Light SemiCondensed" panose="020B0502040204020203" pitchFamily="34" charset="0"/>
                <a:cs typeface="Shruti" panose="020B0502040204020203" pitchFamily="34" charset="0"/>
              </a:rPr>
              <a:t>If you have not already done so , can you bring in,</a:t>
            </a:r>
          </a:p>
          <a:p>
            <a:r>
              <a:rPr lang="en-GB" sz="1100">
                <a:latin typeface="Bahnschrift Light SemiCondensed" panose="020B0502040204020203" pitchFamily="34" charset="0"/>
                <a:cs typeface="Shruti" panose="020B0502040204020203" pitchFamily="34" charset="0"/>
              </a:rPr>
              <a:t>email </a:t>
            </a:r>
            <a:r>
              <a:rPr lang="en-GB" sz="1100" dirty="0">
                <a:latin typeface="Bahnschrift Light SemiCondensed" panose="020B0502040204020203" pitchFamily="34" charset="0"/>
                <a:cs typeface="Shruti" panose="020B0502040204020203" pitchFamily="34" charset="0"/>
              </a:rPr>
              <a:t>in a family photo to go on our </a:t>
            </a:r>
            <a:r>
              <a:rPr lang="en-GB" sz="1100">
                <a:latin typeface="Bahnschrift Light SemiCondensed" panose="020B0502040204020203" pitchFamily="34" charset="0"/>
                <a:cs typeface="Shruti" panose="020B0502040204020203" pitchFamily="34" charset="0"/>
              </a:rPr>
              <a:t>Community Wall, </a:t>
            </a:r>
            <a:r>
              <a:rPr lang="en-GB" sz="1100" dirty="0">
                <a:latin typeface="Bahnschrift Light SemiCondensed" panose="020B0502040204020203" pitchFamily="34" charset="0"/>
                <a:cs typeface="Shruti" panose="020B0502040204020203" pitchFamily="34" charset="0"/>
              </a:rPr>
              <a:t>the children are keen to show their friends their photos and family .</a:t>
            </a:r>
          </a:p>
          <a:p>
            <a:endParaRPr lang="en-GB" sz="1100" b="1" u="sng"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 We would greatly welcome any donations for our free choice craft trolley – paper , stickers , wool etc.</a:t>
            </a:r>
          </a:p>
        </p:txBody>
      </p:sp>
      <p:sp>
        <p:nvSpPr>
          <p:cNvPr id="12" name="Rectangle 11">
            <a:extLst>
              <a:ext uri="{FF2B5EF4-FFF2-40B4-BE49-F238E27FC236}">
                <a16:creationId xmlns:a16="http://schemas.microsoft.com/office/drawing/2014/main" id="{ECB0F314-0BC2-71CF-3065-DDF3BF019D98}"/>
              </a:ext>
            </a:extLst>
          </p:cNvPr>
          <p:cNvSpPr/>
          <p:nvPr/>
        </p:nvSpPr>
        <p:spPr>
          <a:xfrm>
            <a:off x="213460" y="1831303"/>
            <a:ext cx="6334006" cy="830997"/>
          </a:xfrm>
          <a:prstGeom prst="rect">
            <a:avLst/>
          </a:prstGeom>
        </p:spPr>
        <p:txBody>
          <a:bodyPr wrap="square">
            <a:spAutoFit/>
          </a:bodyPr>
          <a:lstStyle/>
          <a:p>
            <a:pPr algn="ctr"/>
            <a:r>
              <a:rPr lang="en-GB" sz="2400" b="1" u="sng" dirty="0">
                <a:latin typeface="Baguet Script" panose="020B0604020202020204" pitchFamily="2" charset="0"/>
                <a:cs typeface="Shruti" panose="020B0502040204020203" pitchFamily="34" charset="0"/>
              </a:rPr>
              <a:t>The Chelsfield Preschool and Nursery Newsletter September 2024</a:t>
            </a:r>
          </a:p>
        </p:txBody>
      </p:sp>
      <p:pic>
        <p:nvPicPr>
          <p:cNvPr id="2" name="Picture 1">
            <a:extLst>
              <a:ext uri="{FF2B5EF4-FFF2-40B4-BE49-F238E27FC236}">
                <a16:creationId xmlns:a16="http://schemas.microsoft.com/office/drawing/2014/main" id="{8C712D2A-6A0A-1BDD-E3F6-76DE3D23CA50}"/>
              </a:ext>
            </a:extLst>
          </p:cNvPr>
          <p:cNvPicPr>
            <a:picLocks noChangeAspect="1"/>
          </p:cNvPicPr>
          <p:nvPr/>
        </p:nvPicPr>
        <p:blipFill>
          <a:blip r:embed="rId2"/>
          <a:srcRect t="5411" b="8000"/>
          <a:stretch/>
        </p:blipFill>
        <p:spPr>
          <a:xfrm>
            <a:off x="0" y="0"/>
            <a:ext cx="6858000" cy="1924447"/>
          </a:xfrm>
          <a:prstGeom prst="rect">
            <a:avLst/>
          </a:prstGeom>
        </p:spPr>
      </p:pic>
      <p:sp>
        <p:nvSpPr>
          <p:cNvPr id="4" name="TextBox 3">
            <a:extLst>
              <a:ext uri="{FF2B5EF4-FFF2-40B4-BE49-F238E27FC236}">
                <a16:creationId xmlns:a16="http://schemas.microsoft.com/office/drawing/2014/main" id="{0D5B5336-2992-A2C5-4297-7830670ABC52}"/>
              </a:ext>
            </a:extLst>
          </p:cNvPr>
          <p:cNvSpPr txBox="1"/>
          <p:nvPr/>
        </p:nvSpPr>
        <p:spPr>
          <a:xfrm>
            <a:off x="3407061" y="9051472"/>
            <a:ext cx="342900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You can contact us on; Phone- 01689853183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Email- Chelsfieldbrom@yahoo.co.uk</a:t>
            </a:r>
            <a:endParaRPr lang="en-GB" sz="1400" dirty="0"/>
          </a:p>
        </p:txBody>
      </p:sp>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Local Family Centres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Blenheim Children and Family Centre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Email –</a:t>
            </a:r>
            <a:r>
              <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hlinkClick r:id="rId2"/>
              </a:rPr>
              <a:t>BLENHEIMCFC@BROMLEY.GOV.UK</a:t>
            </a:r>
            <a:endPar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Phone – 01689 831193</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Cotmandene Family Centre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Email – </a:t>
            </a:r>
            <a:r>
              <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hlinkClick r:id="rId3"/>
              </a:rPr>
              <a:t>COTMANDENECFC@BROMLEY.GOV.UK</a:t>
            </a:r>
            <a:endPar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rPr>
              <a:t>Phone – 0208 300 2548</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Bahnschrift Light SemiCondensed" panose="020B0502040204020203" pitchFamily="34" charset="0"/>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Bahnschrift SemiLight SemiConde" panose="020B0502040204020203" pitchFamily="34" charset="0"/>
                <a:ea typeface="+mn-ea"/>
                <a:cs typeface="+mn-cs"/>
              </a:rPr>
              <a:t>Children and Family Centres offer a range of services to meet the needs of children under five and support their families. </a:t>
            </a:r>
            <a:endParaRPr kumimoji="0" lang="en-GB" sz="1200" b="0" i="0" u="none" strike="noStrike" kern="1200" cap="none" spc="0" normalizeH="0" baseline="0" noProof="0" dirty="0">
              <a:ln>
                <a:noFill/>
              </a:ln>
              <a:solidFill>
                <a:prstClr val="black"/>
              </a:solidFill>
              <a:effectLst/>
              <a:uLnTx/>
              <a:uFillTx/>
              <a:latin typeface="Bahnschrift SemiLight SemiConde" panose="020B0502040204020203" pitchFamily="34" charset="0"/>
              <a:ea typeface="+mn-ea"/>
              <a:cs typeface="Shruti" panose="020B0502040204020203" pitchFamily="34" charset="0"/>
            </a:endParaRPr>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latin typeface="Baguet Script" panose="020B0604020202020204" pitchFamily="2" charset="0"/>
                <a:cs typeface="Shruti" panose="020B0502040204020203" pitchFamily="34" charset="0"/>
              </a:rPr>
              <a:t>The Chelsfield Preschool and Nursery Newsletter September 2024</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9181" y="2020904"/>
            <a:ext cx="2849309" cy="1763858"/>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dirty="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dirty="0">
                <a:latin typeface="Bahnschrift SemiLight SemiConde" panose="020B0502040204020203" pitchFamily="34" charset="0"/>
                <a:cs typeface="Shruti" panose="020B0502040204020203" pitchFamily="34" charset="0"/>
              </a:rPr>
              <a:t>NSPCC Helpline</a:t>
            </a:r>
          </a:p>
          <a:p>
            <a:pPr algn="ctr"/>
            <a:r>
              <a:rPr lang="en-GB" sz="1200" dirty="0">
                <a:latin typeface="Bahnschrift SemiLight SemiConde" panose="020B0502040204020203" pitchFamily="34" charset="0"/>
                <a:cs typeface="Shruti" panose="020B0502040204020203" pitchFamily="34" charset="0"/>
              </a:rPr>
              <a:t>Phone: 0808 800 500</a:t>
            </a:r>
          </a:p>
          <a:p>
            <a:pPr algn="ctr"/>
            <a:r>
              <a:rPr lang="en-GB" sz="1200" dirty="0">
                <a:latin typeface="Bahnschrift SemiLight SemiConde" panose="020B0502040204020203" pitchFamily="34" charset="0"/>
                <a:cs typeface="Shruti" panose="020B0502040204020203" pitchFamily="34" charset="0"/>
              </a:rPr>
              <a:t>Email: </a:t>
            </a:r>
            <a:r>
              <a:rPr lang="en-GB" sz="1200" dirty="0" err="1">
                <a:latin typeface="Bahnschrift SemiLight SemiConde" panose="020B0502040204020203" pitchFamily="34" charset="0"/>
                <a:cs typeface="Shruti" panose="020B0502040204020203" pitchFamily="34" charset="0"/>
                <a:hlinkClick r:id="rId5"/>
              </a:rPr>
              <a:t>help@nspcc.org,uk</a:t>
            </a:r>
            <a:endParaRPr lang="en-GB" sz="1200" dirty="0">
              <a:latin typeface="Bahnschrift SemiLight SemiConde" panose="020B0502040204020203" pitchFamily="34" charset="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a:p>
            <a:pPr algn="ctr"/>
            <a:r>
              <a:rPr lang="en-GB" sz="1200" dirty="0">
                <a:latin typeface="Bahnschrift SemiLight SemiConde" panose="020B0502040204020203" pitchFamily="34" charset="0"/>
                <a:cs typeface="Shruti" panose="020B0502040204020203" pitchFamily="34" charset="0"/>
              </a:rPr>
              <a:t>National Domestic Abuse Helpline</a:t>
            </a:r>
          </a:p>
          <a:p>
            <a:pPr algn="ctr"/>
            <a:r>
              <a:rPr lang="en-GB" sz="1200" dirty="0">
                <a:latin typeface="Bahnschrift SemiLight SemiConde" panose="020B0502040204020203" pitchFamily="34" charset="0"/>
                <a:cs typeface="Shruti" panose="020B0502040204020203" pitchFamily="34" charset="0"/>
              </a:rPr>
              <a:t>Phone: 0808 2000 247</a:t>
            </a:r>
          </a:p>
          <a:p>
            <a:pPr algn="ctr"/>
            <a:r>
              <a:rPr lang="en-GB" sz="1200" dirty="0">
                <a:latin typeface="Bahnschrift SemiLight SemiConde" panose="020B0502040204020203" pitchFamily="34" charset="0"/>
                <a:cs typeface="Shruti" panose="020B0502040204020203" pitchFamily="34" charset="0"/>
              </a:rPr>
              <a:t>Website: </a:t>
            </a:r>
            <a:r>
              <a:rPr lang="en-GB" sz="1200" dirty="0">
                <a:latin typeface="Bahnschrift SemiLight SemiConde" panose="020B0502040204020203" pitchFamily="34" charset="0"/>
                <a:cs typeface="Shruti" panose="020B0502040204020203" pitchFamily="34" charset="0"/>
                <a:hlinkClick r:id="rId6"/>
              </a:rPr>
              <a:t>www.nationaldahelpline.org.uk</a:t>
            </a:r>
            <a:r>
              <a:rPr lang="en-GB" sz="1200" dirty="0">
                <a:latin typeface="Bahnschrift SemiLight SemiConde" panose="020B0502040204020203" pitchFamily="34" charset="0"/>
                <a:cs typeface="Shruti" panose="020B0502040204020203" pitchFamily="34" charset="0"/>
              </a:rPr>
              <a:t> </a:t>
            </a:r>
          </a:p>
          <a:p>
            <a:pPr algn="ctr"/>
            <a:endParaRPr lang="en-GB" sz="1200" dirty="0">
              <a:latin typeface="Bahnschrift SemiLight SemiConde" panose="020B0502040204020203" pitchFamily="34" charset="0"/>
              <a:cs typeface="Shruti" panose="020B0502040204020203" pitchFamily="34" charset="0"/>
            </a:endParaRPr>
          </a:p>
          <a:p>
            <a:pPr algn="ctr"/>
            <a:r>
              <a:rPr lang="en-GB" sz="1200" dirty="0">
                <a:latin typeface="Bahnschrift SemiLight SemiConde" panose="020B0502040204020203" pitchFamily="34" charset="0"/>
                <a:cs typeface="Shruti" panose="020B0502040204020203" pitchFamily="34" charset="0"/>
              </a:rPr>
              <a:t>Bromley and Croydon Women’s Aid (BCWA)</a:t>
            </a:r>
          </a:p>
          <a:p>
            <a:pPr algn="ctr"/>
            <a:r>
              <a:rPr lang="en-GB" sz="1200" dirty="0">
                <a:latin typeface="Bahnschrift SemiLight SemiConde" panose="020B0502040204020203" pitchFamily="34" charset="0"/>
                <a:cs typeface="Shruti" panose="020B0502040204020203" pitchFamily="34" charset="0"/>
              </a:rPr>
              <a:t>Phone: 020 8313 9303</a:t>
            </a:r>
          </a:p>
          <a:p>
            <a:pPr algn="ctr"/>
            <a:r>
              <a:rPr lang="en-GB" sz="1200" dirty="0">
                <a:latin typeface="Bahnschrift SemiLight SemiConde" panose="020B0502040204020203" pitchFamily="34" charset="0"/>
                <a:cs typeface="Shruti" panose="020B0502040204020203" pitchFamily="34" charset="0"/>
              </a:rPr>
              <a:t>Email: </a:t>
            </a:r>
            <a:r>
              <a:rPr lang="en-GB" sz="1200" dirty="0">
                <a:latin typeface="Bahnschrift SemiLight SemiConde" panose="020B0502040204020203" pitchFamily="34" charset="0"/>
                <a:cs typeface="Shruti" panose="020B0502040204020203" pitchFamily="34" charset="0"/>
                <a:hlinkClick r:id="rId7"/>
              </a:rPr>
              <a:t>info@bcwa.org.uk</a:t>
            </a:r>
            <a:endParaRPr lang="en-GB" sz="1200" dirty="0">
              <a:latin typeface="Bahnschrift SemiLight SemiConde" panose="020B0502040204020203" pitchFamily="34" charset="0"/>
              <a:cs typeface="Shruti" panose="020B0502040204020203" pitchFamily="34" charset="0"/>
            </a:endParaRPr>
          </a:p>
          <a:p>
            <a:pPr algn="ctr"/>
            <a:r>
              <a:rPr lang="en-GB" sz="1200" dirty="0">
                <a:latin typeface="Bahnschrift SemiLight SemiConde" panose="020B0502040204020203" pitchFamily="34" charset="0"/>
                <a:cs typeface="Shruti" panose="020B0502040204020203" pitchFamily="34" charset="0"/>
              </a:rPr>
              <a:t>Website: </a:t>
            </a:r>
            <a:r>
              <a:rPr lang="en-GB" sz="1200" dirty="0">
                <a:latin typeface="Bahnschrift SemiLight SemiConde" panose="020B0502040204020203" pitchFamily="34" charset="0"/>
                <a:cs typeface="Shruti" panose="020B0502040204020203" pitchFamily="34" charset="0"/>
                <a:hlinkClick r:id="rId8"/>
              </a:rPr>
              <a:t>www.bcwa.org.uk</a:t>
            </a:r>
            <a:endParaRPr lang="en-GB" sz="1200" dirty="0">
              <a:latin typeface="Bahnschrift SemiLight SemiConde" panose="020B0502040204020203" pitchFamily="34" charset="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p:txBody>
      </p:sp>
      <p:sp>
        <p:nvSpPr>
          <p:cNvPr id="10" name="Rectangle 9">
            <a:extLst>
              <a:ext uri="{FF2B5EF4-FFF2-40B4-BE49-F238E27FC236}">
                <a16:creationId xmlns:a16="http://schemas.microsoft.com/office/drawing/2014/main" id="{9B2731D4-FB0D-8868-F1CB-2E5E442122E3}"/>
              </a:ext>
            </a:extLst>
          </p:cNvPr>
          <p:cNvSpPr/>
          <p:nvPr/>
        </p:nvSpPr>
        <p:spPr>
          <a:xfrm>
            <a:off x="3355533" y="3755304"/>
            <a:ext cx="2614281" cy="17638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1" name="TextBox 10">
            <a:extLst>
              <a:ext uri="{FF2B5EF4-FFF2-40B4-BE49-F238E27FC236}">
                <a16:creationId xmlns:a16="http://schemas.microsoft.com/office/drawing/2014/main" id="{3C656AE6-9CC2-3682-6C41-53CA489E4883}"/>
              </a:ext>
            </a:extLst>
          </p:cNvPr>
          <p:cNvSpPr txBox="1"/>
          <p:nvPr/>
        </p:nvSpPr>
        <p:spPr>
          <a:xfrm>
            <a:off x="2814696" y="4031883"/>
            <a:ext cx="3649254" cy="1384995"/>
          </a:xfrm>
          <a:prstGeom prst="rect">
            <a:avLst/>
          </a:prstGeom>
          <a:noFill/>
        </p:spPr>
        <p:txBody>
          <a:bodyPr wrap="square">
            <a:spAutoFit/>
          </a:bodyPr>
          <a:lstStyle/>
          <a:p>
            <a:pPr algn="ctr"/>
            <a:r>
              <a:rPr lang="en-GB" sz="1200" dirty="0">
                <a:latin typeface="Bahnschrift SemiLight SemiConde" panose="020B0502040204020203" pitchFamily="34" charset="0"/>
              </a:rPr>
              <a:t>Bromley Fostering Team</a:t>
            </a:r>
          </a:p>
          <a:p>
            <a:pPr algn="ctr"/>
            <a:r>
              <a:rPr lang="en-GB" sz="1200" dirty="0">
                <a:latin typeface="Bahnschrift SemiLight SemiConde" panose="020B0502040204020203" pitchFamily="34" charset="0"/>
              </a:rPr>
              <a:t>Phone: 020 8461 7701</a:t>
            </a:r>
          </a:p>
          <a:p>
            <a:pPr algn="ctr"/>
            <a:r>
              <a:rPr lang="en-GB" sz="1200" dirty="0">
                <a:latin typeface="Bahnschrift SemiLight SemiConde" panose="020B0502040204020203" pitchFamily="34" charset="0"/>
              </a:rPr>
              <a:t>Email: </a:t>
            </a:r>
            <a:r>
              <a:rPr lang="en-GB" sz="1200" dirty="0">
                <a:latin typeface="Bahnschrift SemiLight SemiConde" panose="020B0502040204020203" pitchFamily="34" charset="0"/>
                <a:hlinkClick r:id="rId9"/>
              </a:rPr>
              <a:t>fostering@bromley.gov.uk</a:t>
            </a:r>
            <a:r>
              <a:rPr lang="en-GB" sz="1200" dirty="0">
                <a:latin typeface="Bahnschrift SemiLight SemiConde" panose="020B0502040204020203" pitchFamily="34" charset="0"/>
              </a:rPr>
              <a:t> </a:t>
            </a:r>
          </a:p>
          <a:p>
            <a:pPr algn="ctr"/>
            <a:endParaRPr lang="en-GB" sz="1200" dirty="0">
              <a:latin typeface="Bahnschrift SemiLight SemiConde" panose="020B0502040204020203" pitchFamily="34" charset="0"/>
            </a:endParaRPr>
          </a:p>
          <a:p>
            <a:pPr algn="ctr"/>
            <a:r>
              <a:rPr lang="en-GB" sz="1200" dirty="0">
                <a:latin typeface="Bahnschrift SemiLight SemiConde" panose="020B0502040204020203" pitchFamily="34" charset="0"/>
              </a:rPr>
              <a:t>IASS Bromley </a:t>
            </a:r>
          </a:p>
          <a:p>
            <a:pPr algn="ctr"/>
            <a:r>
              <a:rPr lang="en-GB" sz="1200" dirty="0">
                <a:latin typeface="Bahnschrift SemiLight SemiConde" panose="020B0502040204020203" pitchFamily="34" charset="0"/>
              </a:rPr>
              <a:t>Phone: 020 8461 7630</a:t>
            </a:r>
          </a:p>
          <a:p>
            <a:pPr algn="ctr"/>
            <a:r>
              <a:rPr lang="en-GB" sz="1200" dirty="0">
                <a:latin typeface="Bahnschrift SemiLight SemiConde" panose="020B0502040204020203" pitchFamily="34" charset="0"/>
              </a:rPr>
              <a:t>Email: </a:t>
            </a:r>
            <a:r>
              <a:rPr lang="en-GB" sz="1200" dirty="0">
                <a:latin typeface="Bahnschrift SemiLight SemiConde" panose="020B0502040204020203" pitchFamily="34" charset="0"/>
                <a:hlinkClick r:id="rId10"/>
              </a:rPr>
              <a:t>iass@bromley.gov.uk</a:t>
            </a:r>
            <a:r>
              <a:rPr lang="en-GB" sz="1200" dirty="0">
                <a:latin typeface="Bahnschrift SemiLight SemiConde" panose="020B0502040204020203" pitchFamily="34" charset="0"/>
              </a:rPr>
              <a:t> </a:t>
            </a:r>
          </a:p>
        </p:txBody>
      </p:sp>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dirty="0"/>
              <a:t>You can contact us on; Phone- 01689853183 </a:t>
            </a:r>
          </a:p>
          <a:p>
            <a:pPr algn="ctr"/>
            <a:r>
              <a:rPr lang="en-GB" dirty="0"/>
              <a:t> Email- Chelsfieldbrom@yahoo.co.uk</a:t>
            </a:r>
          </a:p>
        </p:txBody>
      </p:sp>
      <p:pic>
        <p:nvPicPr>
          <p:cNvPr id="2" name="Picture 1">
            <a:extLst>
              <a:ext uri="{FF2B5EF4-FFF2-40B4-BE49-F238E27FC236}">
                <a16:creationId xmlns:a16="http://schemas.microsoft.com/office/drawing/2014/main" id="{782F6F50-ECE0-473B-81F9-3DEAC6764CF1}"/>
              </a:ext>
            </a:extLst>
          </p:cNvPr>
          <p:cNvPicPr>
            <a:picLocks noChangeAspect="1"/>
          </p:cNvPicPr>
          <p:nvPr/>
        </p:nvPicPr>
        <p:blipFill>
          <a:blip r:embed="rId11"/>
          <a:stretch>
            <a:fillRect/>
          </a:stretch>
        </p:blipFill>
        <p:spPr>
          <a:xfrm>
            <a:off x="3429000" y="5663999"/>
            <a:ext cx="2849309" cy="3962509"/>
          </a:xfrm>
          <a:prstGeom prst="rect">
            <a:avLst/>
          </a:prstGeom>
        </p:spPr>
      </p:pic>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764</TotalTime>
  <Words>700</Words>
  <Application>Microsoft Office PowerPoint</Application>
  <PresentationFormat>A4 Paper (210x297 mm)</PresentationFormat>
  <Paragraphs>86</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Arial Narrow</vt:lpstr>
      <vt:lpstr>Baguet Script</vt:lpstr>
      <vt:lpstr>Bahnschrift Light SemiCondensed</vt:lpstr>
      <vt:lpstr>Bahnschrift SemiLight SemiConde</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16</cp:revision>
  <cp:lastPrinted>2024-08-01T10:46:13Z</cp:lastPrinted>
  <dcterms:created xsi:type="dcterms:W3CDTF">2023-07-03T14:25:20Z</dcterms:created>
  <dcterms:modified xsi:type="dcterms:W3CDTF">2025-01-30T10:53:12Z</dcterms:modified>
</cp:coreProperties>
</file>