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4933"/>
    <a:srgbClr val="10C1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175B85-4C75-4D0D-9A26-9B8F997AC05C}" v="1" dt="2025-02-05T17:19:43.2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333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B13F521D-0E90-4824-BAA5-BCBD7CDF2911}" type="datetimeFigureOut">
              <a:rPr lang="en-GB" smtClean="0"/>
              <a:t>27/02/2025</a:t>
            </a:fld>
            <a:endParaRPr lang="en-GB"/>
          </a:p>
        </p:txBody>
      </p:sp>
      <p:sp>
        <p:nvSpPr>
          <p:cNvPr id="4" name="Slide Image Placeholder 3"/>
          <p:cNvSpPr>
            <a:spLocks noGrp="1" noRot="1" noChangeAspect="1"/>
          </p:cNvSpPr>
          <p:nvPr>
            <p:ph type="sldImg" idx="2"/>
          </p:nvPr>
        </p:nvSpPr>
        <p:spPr>
          <a:xfrm>
            <a:off x="2273300" y="1252538"/>
            <a:ext cx="2341563"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BD6C4923-71C0-435C-8AF6-43AEA96E2962}" type="slidenum">
              <a:rPr lang="en-GB" smtClean="0"/>
              <a:t>‹#›</a:t>
            </a:fld>
            <a:endParaRPr lang="en-GB"/>
          </a:p>
        </p:txBody>
      </p:sp>
    </p:spTree>
    <p:extLst>
      <p:ext uri="{BB962C8B-B14F-4D97-AF65-F5344CB8AC3E}">
        <p14:creationId xmlns:p14="http://schemas.microsoft.com/office/powerpoint/2010/main" val="2602347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D6C4923-71C0-435C-8AF6-43AEA96E2962}" type="slidenum">
              <a:rPr lang="en-GB" smtClean="0"/>
              <a:t>1</a:t>
            </a:fld>
            <a:endParaRPr lang="en-GB"/>
          </a:p>
        </p:txBody>
      </p:sp>
    </p:spTree>
    <p:extLst>
      <p:ext uri="{BB962C8B-B14F-4D97-AF65-F5344CB8AC3E}">
        <p14:creationId xmlns:p14="http://schemas.microsoft.com/office/powerpoint/2010/main" val="1423724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DC0C4870-0D95-4C28-BE3D-9A6BD56606D7}" type="datetimeFigureOut">
              <a:rPr lang="en-GB" smtClean="0"/>
              <a:t>27/02/2025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27/02/2025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27/02/2025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27/02/2025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27/02/2025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0C4870-0D95-4C28-BE3D-9A6BD56606D7}" type="datetimeFigureOut">
              <a:rPr lang="en-GB" smtClean="0"/>
              <a:t>27/02/2025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0C4870-0D95-4C28-BE3D-9A6BD56606D7}" type="datetimeFigureOut">
              <a:rPr lang="en-GB" smtClean="0"/>
              <a:t>27/02/2025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0C4870-0D95-4C28-BE3D-9A6BD56606D7}" type="datetimeFigureOut">
              <a:rPr lang="en-GB" smtClean="0"/>
              <a:t>27/02/2025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27/02/2025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27/02/2025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www.bcwa.org.uk/" TargetMode="External"/><Relationship Id="rId3" Type="http://schemas.openxmlformats.org/officeDocument/2006/relationships/hyperlink" Target="mailto:COTMANDENECFC@BROMLEY.GOV.UK" TargetMode="External"/><Relationship Id="rId7" Type="http://schemas.openxmlformats.org/officeDocument/2006/relationships/hyperlink" Target="mailto:info@bcwa.org.uk" TargetMode="External"/><Relationship Id="rId2" Type="http://schemas.openxmlformats.org/officeDocument/2006/relationships/hyperlink" Target="mailto:BLENHEIMCFC@BROMLEY.GOV.UK" TargetMode="External"/><Relationship Id="rId1" Type="http://schemas.openxmlformats.org/officeDocument/2006/relationships/slideLayout" Target="../slideLayouts/slideLayout7.xml"/><Relationship Id="rId6" Type="http://schemas.openxmlformats.org/officeDocument/2006/relationships/hyperlink" Target="http://www.nationaldahelpline.org.uk/" TargetMode="External"/><Relationship Id="rId11" Type="http://schemas.openxmlformats.org/officeDocument/2006/relationships/image" Target="../media/image3.png"/><Relationship Id="rId5" Type="http://schemas.openxmlformats.org/officeDocument/2006/relationships/hyperlink" Target="mailto:help@nspcc.org,uk" TargetMode="External"/><Relationship Id="rId10" Type="http://schemas.openxmlformats.org/officeDocument/2006/relationships/hyperlink" Target="mailto:iass@bromley.gov.uk" TargetMode="External"/><Relationship Id="rId4" Type="http://schemas.openxmlformats.org/officeDocument/2006/relationships/image" Target="../media/image2.png"/><Relationship Id="rId9" Type="http://schemas.openxmlformats.org/officeDocument/2006/relationships/hyperlink" Target="mailto:fostering@bromley.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pPr lvl="0"/>
            <a:endParaRPr lang="en-GB" sz="1200">
              <a:solidFill>
                <a:prstClr val="black"/>
              </a:solidFill>
              <a:latin typeface="Arial Narrow" panose="020B0606020202030204" pitchFamily="34" charset="0"/>
              <a:cs typeface="Shruti" panose="020B0502040204020203" pitchFamily="34" charset="0"/>
            </a:endParaRPr>
          </a:p>
          <a:p>
            <a:pPr lvl="0"/>
            <a:endParaRPr lang="en-GB" sz="120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63404" y="1805653"/>
            <a:ext cx="3259187" cy="824841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endParaRPr lang="en-GB" sz="1000" dirty="0">
              <a:cs typeface="Shruti" panose="020B0502040204020203" pitchFamily="34" charset="0"/>
            </a:endParaRPr>
          </a:p>
          <a:p>
            <a:endParaRPr lang="en-GB" sz="1000" dirty="0">
              <a:cs typeface="Shruti" panose="020B0502040204020203" pitchFamily="34" charset="0"/>
            </a:endParaRPr>
          </a:p>
          <a:p>
            <a:r>
              <a:rPr lang="en-GB" sz="1000" b="1" u="sng" dirty="0">
                <a:cs typeface="Shruti" panose="020B0502040204020203" pitchFamily="34" charset="0"/>
              </a:rPr>
              <a:t>Dates For February 2025</a:t>
            </a:r>
          </a:p>
          <a:p>
            <a:r>
              <a:rPr lang="en-GB" sz="1000" b="1" u="sng" dirty="0">
                <a:cs typeface="Shruti" panose="020B0502040204020203" pitchFamily="34" charset="0"/>
              </a:rPr>
              <a:t>Half term for Preschoolers-</a:t>
            </a:r>
          </a:p>
          <a:p>
            <a:pPr marL="171450" indent="-171450">
              <a:buFont typeface="Arial" panose="020B0604020202020204" pitchFamily="34" charset="0"/>
              <a:buChar char="•"/>
            </a:pPr>
            <a:r>
              <a:rPr lang="en-GB" sz="1000" dirty="0">
                <a:cs typeface="Shruti" panose="020B0502040204020203" pitchFamily="34" charset="0"/>
              </a:rPr>
              <a:t>Monday 17</a:t>
            </a:r>
            <a:r>
              <a:rPr lang="en-GB" sz="1000" baseline="30000" dirty="0">
                <a:cs typeface="Shruti" panose="020B0502040204020203" pitchFamily="34" charset="0"/>
              </a:rPr>
              <a:t>th</a:t>
            </a:r>
            <a:r>
              <a:rPr lang="en-GB" sz="1000" dirty="0">
                <a:cs typeface="Shruti" panose="020B0502040204020203" pitchFamily="34" charset="0"/>
              </a:rPr>
              <a:t> February until Friday 28</a:t>
            </a:r>
            <a:r>
              <a:rPr lang="en-GB" sz="1000" baseline="30000" dirty="0">
                <a:cs typeface="Shruti" panose="020B0502040204020203" pitchFamily="34" charset="0"/>
              </a:rPr>
              <a:t>th</a:t>
            </a:r>
            <a:r>
              <a:rPr lang="en-GB" sz="1000" dirty="0">
                <a:cs typeface="Shruti" panose="020B0502040204020203" pitchFamily="34" charset="0"/>
              </a:rPr>
              <a:t> February</a:t>
            </a:r>
          </a:p>
          <a:p>
            <a:r>
              <a:rPr lang="en-GB" sz="1000" b="1" dirty="0">
                <a:cs typeface="Shruti" panose="020B0502040204020203" pitchFamily="34" charset="0"/>
              </a:rPr>
              <a:t>Please be aware this half term is two weeks as previously stated</a:t>
            </a:r>
          </a:p>
          <a:p>
            <a:pPr marL="171450" indent="-171450">
              <a:buFont typeface="Arial" panose="020B0604020202020204" pitchFamily="34" charset="0"/>
              <a:buChar char="•"/>
            </a:pPr>
            <a:r>
              <a:rPr lang="en-GB" sz="1000" dirty="0">
                <a:cs typeface="Shruti" panose="020B0502040204020203" pitchFamily="34" charset="0"/>
              </a:rPr>
              <a:t>Preschool children return-Monday 3</a:t>
            </a:r>
            <a:r>
              <a:rPr lang="en-GB" sz="1000" baseline="30000" dirty="0">
                <a:cs typeface="Shruti" panose="020B0502040204020203" pitchFamily="34" charset="0"/>
              </a:rPr>
              <a:t>rd</a:t>
            </a:r>
            <a:r>
              <a:rPr lang="en-GB" sz="1000" dirty="0">
                <a:cs typeface="Shruti" panose="020B0502040204020203" pitchFamily="34" charset="0"/>
              </a:rPr>
              <a:t> March</a:t>
            </a:r>
          </a:p>
          <a:p>
            <a:pPr marL="171450" indent="-171450">
              <a:buFont typeface="Arial" panose="020B0604020202020204" pitchFamily="34" charset="0"/>
              <a:buChar char="•"/>
            </a:pPr>
            <a:r>
              <a:rPr lang="en-GB" sz="1000" dirty="0">
                <a:cs typeface="Shruti" panose="020B0502040204020203" pitchFamily="34" charset="0"/>
              </a:rPr>
              <a:t>Easter break for preschool children, Friday 4</a:t>
            </a:r>
            <a:r>
              <a:rPr lang="en-GB" sz="1000" baseline="30000" dirty="0">
                <a:cs typeface="Shruti" panose="020B0502040204020203" pitchFamily="34" charset="0"/>
              </a:rPr>
              <a:t>th</a:t>
            </a:r>
            <a:r>
              <a:rPr lang="en-GB" sz="1000" dirty="0">
                <a:cs typeface="Shruti" panose="020B0502040204020203" pitchFamily="34" charset="0"/>
              </a:rPr>
              <a:t> April.</a:t>
            </a:r>
          </a:p>
          <a:p>
            <a:pPr marL="171450" indent="-171450">
              <a:buFont typeface="Arial" panose="020B0604020202020204" pitchFamily="34" charset="0"/>
              <a:buChar char="•"/>
            </a:pPr>
            <a:r>
              <a:rPr lang="en-GB" sz="1000" b="1" dirty="0">
                <a:cs typeface="Shruti" panose="020B0502040204020203" pitchFamily="34" charset="0"/>
              </a:rPr>
              <a:t>Nursery closed to all children 18/04/25 Good Friday and 21/04/25 Easter Monday.</a:t>
            </a:r>
          </a:p>
          <a:p>
            <a:pPr marL="171450" indent="-171450">
              <a:buFont typeface="Arial" panose="020B0604020202020204" pitchFamily="34" charset="0"/>
              <a:buChar char="•"/>
            </a:pPr>
            <a:r>
              <a:rPr lang="en-GB" sz="1000" dirty="0">
                <a:cs typeface="Shruti" panose="020B0502040204020203" pitchFamily="34" charset="0"/>
              </a:rPr>
              <a:t>All children return 22/04/25</a:t>
            </a:r>
          </a:p>
          <a:p>
            <a:pPr marL="171450" indent="-171450">
              <a:buFont typeface="Arial" panose="020B0604020202020204" pitchFamily="34" charset="0"/>
              <a:buChar char="•"/>
            </a:pPr>
            <a:r>
              <a:rPr lang="en-GB" sz="1000" b="1" dirty="0">
                <a:cs typeface="Shruti" panose="020B0502040204020203" pitchFamily="34" charset="0"/>
              </a:rPr>
              <a:t>Nursery closed Monday 5</a:t>
            </a:r>
            <a:r>
              <a:rPr lang="en-GB" sz="1000" b="1" baseline="30000" dirty="0">
                <a:cs typeface="Shruti" panose="020B0502040204020203" pitchFamily="34" charset="0"/>
              </a:rPr>
              <a:t>th</a:t>
            </a:r>
            <a:r>
              <a:rPr lang="en-GB" sz="1000" b="1" dirty="0">
                <a:cs typeface="Shruti" panose="020B0502040204020203" pitchFamily="34" charset="0"/>
              </a:rPr>
              <a:t> May, Bank Holiday</a:t>
            </a:r>
          </a:p>
          <a:p>
            <a:r>
              <a:rPr lang="en-GB" sz="1000" b="1" dirty="0">
                <a:cs typeface="Shruti" panose="020B0502040204020203" pitchFamily="34" charset="0"/>
              </a:rPr>
              <a:t>If you would like extra hours for the February half term, please email in to enable us to accommodate the changes. </a:t>
            </a:r>
          </a:p>
          <a:p>
            <a:endParaRPr lang="en-GB" sz="1000" dirty="0">
              <a:cs typeface="Shruti" panose="020B0502040204020203" pitchFamily="34" charset="0"/>
            </a:endParaRPr>
          </a:p>
          <a:p>
            <a:r>
              <a:rPr lang="en-GB" sz="1000" b="1" dirty="0">
                <a:cs typeface="Shruti" panose="020B0502040204020203" pitchFamily="34" charset="0"/>
              </a:rPr>
              <a:t>Our theme for February is-  Light and Dark</a:t>
            </a:r>
          </a:p>
          <a:p>
            <a:r>
              <a:rPr lang="en-GB" sz="1000" b="1" dirty="0">
                <a:cs typeface="Shruti" panose="020B0502040204020203" pitchFamily="34" charset="0"/>
              </a:rPr>
              <a:t>We will be looking at-</a:t>
            </a:r>
          </a:p>
          <a:p>
            <a:pPr marL="171450" indent="-171450">
              <a:buFont typeface="Arial" panose="020B0604020202020204" pitchFamily="34" charset="0"/>
              <a:buChar char="•"/>
            </a:pPr>
            <a:r>
              <a:rPr lang="en-GB" sz="1000" dirty="0">
                <a:cs typeface="Shruti" panose="020B0502040204020203" pitchFamily="34" charset="0"/>
              </a:rPr>
              <a:t>Our day</a:t>
            </a:r>
          </a:p>
          <a:p>
            <a:pPr marL="171450" indent="-171450">
              <a:buFont typeface="Arial" panose="020B0604020202020204" pitchFamily="34" charset="0"/>
              <a:buChar char="•"/>
            </a:pPr>
            <a:r>
              <a:rPr lang="en-GB" sz="1000" dirty="0">
                <a:cs typeface="Shruti" panose="020B0502040204020203" pitchFamily="34" charset="0"/>
              </a:rPr>
              <a:t>Silhouettes</a:t>
            </a:r>
          </a:p>
          <a:p>
            <a:pPr marL="171450" indent="-171450">
              <a:buFont typeface="Arial" panose="020B0604020202020204" pitchFamily="34" charset="0"/>
              <a:buChar char="•"/>
            </a:pPr>
            <a:r>
              <a:rPr lang="en-GB" sz="1000" dirty="0">
                <a:cs typeface="Shruti" panose="020B0502040204020203" pitchFamily="34" charset="0"/>
              </a:rPr>
              <a:t>Nocturnal/Diurnal animals</a:t>
            </a:r>
          </a:p>
          <a:p>
            <a:pPr marL="171450" indent="-171450">
              <a:buFont typeface="Arial" panose="020B0604020202020204" pitchFamily="34" charset="0"/>
              <a:buChar char="•"/>
            </a:pPr>
            <a:r>
              <a:rPr lang="en-GB" sz="1000" dirty="0">
                <a:cs typeface="Shruti" panose="020B0502040204020203" pitchFamily="34" charset="0"/>
              </a:rPr>
              <a:t>Dusk and Dawn</a:t>
            </a:r>
            <a:endParaRPr lang="en-GB" sz="1000" b="1" dirty="0">
              <a:cs typeface="Shruti" panose="020B0502040204020203" pitchFamily="34" charset="0"/>
            </a:endParaRPr>
          </a:p>
          <a:p>
            <a:pPr marL="171450" indent="-171450">
              <a:buFont typeface="Arial" panose="020B0604020202020204" pitchFamily="34" charset="0"/>
              <a:buChar char="•"/>
            </a:pPr>
            <a:r>
              <a:rPr lang="en-GB" sz="1000" dirty="0">
                <a:cs typeface="Shruti" panose="020B0502040204020203" pitchFamily="34" charset="0"/>
              </a:rPr>
              <a:t>We will be celebrating Children’s mental health week, Valentine's day and Ramadan. </a:t>
            </a:r>
          </a:p>
          <a:p>
            <a:pPr marL="171450" indent="-171450">
              <a:buFont typeface="Arial" panose="020B0604020202020204" pitchFamily="34" charset="0"/>
              <a:buChar char="•"/>
            </a:pPr>
            <a:r>
              <a:rPr lang="en-GB" sz="1000" dirty="0">
                <a:cs typeface="Shruti" panose="020B0502040204020203" pitchFamily="34" charset="0"/>
              </a:rPr>
              <a:t>Cooking for February will be Peppermint cream hearts and Fantastic fudge</a:t>
            </a:r>
          </a:p>
          <a:p>
            <a:pPr marL="171450" indent="-171450">
              <a:buFont typeface="Arial" panose="020B0604020202020204" pitchFamily="34" charset="0"/>
              <a:buChar char="•"/>
            </a:pPr>
            <a:r>
              <a:rPr lang="en-GB" sz="1000" dirty="0">
                <a:cs typeface="Shruti" panose="020B0502040204020203" pitchFamily="34" charset="0"/>
              </a:rPr>
              <a:t>Our Science experiment is – Ramadan Moon Foam. </a:t>
            </a:r>
          </a:p>
          <a:p>
            <a:endParaRPr lang="en-GB" sz="1000" dirty="0">
              <a:cs typeface="Shruti" panose="020B0502040204020203" pitchFamily="34" charset="0"/>
            </a:endParaRPr>
          </a:p>
          <a:p>
            <a:r>
              <a:rPr lang="en-GB" sz="1000" b="1" u="sng" dirty="0">
                <a:cs typeface="Shruti" panose="020B0502040204020203" pitchFamily="34" charset="0"/>
              </a:rPr>
              <a:t>Parents Evening</a:t>
            </a:r>
          </a:p>
          <a:p>
            <a:r>
              <a:rPr lang="en-GB" sz="1000" dirty="0">
                <a:cs typeface="Shruti" panose="020B0502040204020203" pitchFamily="34" charset="0"/>
              </a:rPr>
              <a:t>We will be holding a parents evening on the 27</a:t>
            </a:r>
            <a:r>
              <a:rPr lang="en-GB" sz="1000" baseline="30000" dirty="0">
                <a:cs typeface="Shruti" panose="020B0502040204020203" pitchFamily="34" charset="0"/>
              </a:rPr>
              <a:t>th</a:t>
            </a:r>
            <a:r>
              <a:rPr lang="en-GB" sz="1000" dirty="0">
                <a:cs typeface="Shruti" panose="020B0502040204020203" pitchFamily="34" charset="0"/>
              </a:rPr>
              <a:t> March, 5pm to 7pm. We will be completing progress reports for the children the week before. </a:t>
            </a:r>
          </a:p>
          <a:p>
            <a:r>
              <a:rPr lang="en-GB" sz="1000" b="1" u="sng" dirty="0">
                <a:cs typeface="Shruti" panose="020B0502040204020203" pitchFamily="34" charset="0"/>
              </a:rPr>
              <a:t>Important Information</a:t>
            </a:r>
          </a:p>
          <a:p>
            <a:pPr marL="171450" indent="-171450">
              <a:buFont typeface="Arial" panose="020B0604020202020204" pitchFamily="34" charset="0"/>
              <a:buChar char="•"/>
            </a:pPr>
            <a:r>
              <a:rPr lang="en-GB" sz="1000" dirty="0">
                <a:cs typeface="Shruti" panose="020B0502040204020203" pitchFamily="34" charset="0"/>
              </a:rPr>
              <a:t>The children's trays are now located in the lobby, please check your child's tray after each session to take home their artwork completed at nursery. </a:t>
            </a:r>
          </a:p>
          <a:p>
            <a:pPr marL="171450" indent="-171450">
              <a:buFont typeface="Arial" panose="020B0604020202020204" pitchFamily="34" charset="0"/>
              <a:buChar char="•"/>
            </a:pPr>
            <a:r>
              <a:rPr lang="en-GB" sz="1000" dirty="0">
                <a:cs typeface="Shruti" panose="020B0502040204020203" pitchFamily="34" charset="0"/>
              </a:rPr>
              <a:t>Please refrain from entering the hall when dropping or collecting your child from the nursery this is  to safeguard all children.</a:t>
            </a:r>
          </a:p>
          <a:p>
            <a:endParaRPr lang="en-GB" sz="1000" dirty="0">
              <a:cs typeface="Shruti" panose="020B0502040204020203" pitchFamily="34" charset="0"/>
            </a:endParaRPr>
          </a:p>
          <a:p>
            <a:r>
              <a:rPr lang="en-GB" sz="1000" b="1" u="sng" dirty="0">
                <a:cs typeface="Shruti" panose="020B0502040204020203" pitchFamily="34" charset="0"/>
              </a:rPr>
              <a:t>Gentle Reminders</a:t>
            </a:r>
          </a:p>
          <a:p>
            <a:pPr marL="171450" indent="-171450">
              <a:buFont typeface="Arial" panose="020B0604020202020204" pitchFamily="34" charset="0"/>
              <a:buChar char="•"/>
            </a:pPr>
            <a:r>
              <a:rPr lang="en-GB" sz="1000" b="1" dirty="0">
                <a:cs typeface="Shruti" panose="020B0502040204020203" pitchFamily="34" charset="0"/>
              </a:rPr>
              <a:t>Please can parents ensure all children have a Winter coat each day and wellies if needed, no dresses, jeans or tights to be worn.</a:t>
            </a:r>
          </a:p>
          <a:p>
            <a:pPr marL="171450" indent="-171450">
              <a:buFont typeface="Arial" panose="020B0604020202020204" pitchFamily="34" charset="0"/>
              <a:buChar char="•"/>
            </a:pPr>
            <a:r>
              <a:rPr lang="en-GB" sz="1000" b="1" dirty="0">
                <a:cs typeface="Shruti" panose="020B0502040204020203" pitchFamily="34" charset="0"/>
              </a:rPr>
              <a:t>Please ensure sufficient nappies, pull-ups and wipes are provided as unfortunately there will be a charge if we need to continuously supply these.</a:t>
            </a:r>
          </a:p>
          <a:p>
            <a:pPr marL="171450" indent="-171450">
              <a:buFont typeface="Arial" panose="020B0604020202020204" pitchFamily="34" charset="0"/>
              <a:buChar char="•"/>
            </a:pPr>
            <a:r>
              <a:rPr lang="en-GB" sz="1000" b="1" dirty="0">
                <a:cs typeface="Shruti" panose="020B0502040204020203" pitchFamily="34" charset="0"/>
              </a:rPr>
              <a:t>If your child is new to the setting, please provide a named water bottle and a bag containing a change of clothes, nappies and wipes if required.</a:t>
            </a: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16184" y="2384722"/>
            <a:ext cx="35125" cy="7024696"/>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07925" y="2314511"/>
            <a:ext cx="3258332" cy="74789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b="1" i="0" u="sng" strike="noStrike" kern="1200" cap="none" spc="0" normalizeH="0" baseline="0" noProof="0" dirty="0">
                <a:ln>
                  <a:noFill/>
                </a:ln>
                <a:solidFill>
                  <a:prstClr val="black"/>
                </a:solidFill>
                <a:effectLst/>
                <a:uLnTx/>
                <a:uFillTx/>
                <a:cs typeface="Shruti" panose="020B0502040204020203" pitchFamily="34" charset="0"/>
              </a:rPr>
              <a:t>Punctuality</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Times for Preschool </a:t>
            </a:r>
            <a:r>
              <a:rPr kumimoji="0" lang="en-GB" sz="1000" i="0" strike="noStrike" kern="1200" cap="none" spc="0" normalizeH="0" baseline="0" noProof="0" dirty="0">
                <a:ln>
                  <a:noFill/>
                </a:ln>
                <a:solidFill>
                  <a:prstClr val="black"/>
                </a:solidFill>
                <a:effectLst/>
                <a:uLnTx/>
                <a:uFillTx/>
                <a:cs typeface="Shruti" panose="020B0502040204020203" pitchFamily="34" charset="0"/>
              </a:rPr>
              <a:t>9.15 until 12.15,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i="0" strike="noStrike" kern="1200" cap="none" spc="0" normalizeH="0" baseline="0" noProof="0" dirty="0">
                <a:ln>
                  <a:noFill/>
                </a:ln>
                <a:solidFill>
                  <a:prstClr val="black"/>
                </a:solidFill>
                <a:effectLst/>
                <a:uLnTx/>
                <a:uFillTx/>
                <a:cs typeface="Shruti" panose="020B0502040204020203" pitchFamily="34" charset="0"/>
              </a:rPr>
              <a:t>no entry after 9.30am unless pre-arranged with management.</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Please ensure you arrive on time for drop off and collection. Please notify the nursery if you are running late.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For our Nursery children- If you are running late, it is imperative that we are notified in advance as this has an impact on our daily food preparation especially with allergies and intolerances.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Please notify us if you are going to be picking your child up early.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Absences</a:t>
            </a:r>
            <a:endParaRPr kumimoji="0" lang="en-GB" sz="1000" b="1" i="0" u="sng" strike="noStrike" kern="1200" cap="none" spc="0" normalizeH="0" baseline="0" noProof="0" dirty="0">
              <a:ln>
                <a:noFill/>
              </a:ln>
              <a:solidFill>
                <a:prstClr val="black"/>
              </a:solidFill>
              <a:effectLst/>
              <a:uLnTx/>
              <a:uFillTx/>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000" i="0" strike="noStrike" kern="1200" cap="none" spc="0" normalizeH="0" baseline="0" noProof="0" dirty="0">
                <a:ln>
                  <a:noFill/>
                </a:ln>
                <a:solidFill>
                  <a:prstClr val="black"/>
                </a:solidFill>
                <a:effectLst/>
                <a:uLnTx/>
                <a:uFillTx/>
                <a:cs typeface="Shruti" panose="020B0502040204020203" pitchFamily="34" charset="0"/>
              </a:rPr>
              <a:t>Please remember to contact the Nursery if your child is absent, all absences are recorded as this is now a requirement due to safeguarding and is implemented to protect all children.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Emergency contacts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We are now requesting a third emergency contact for all children if you do not have this in place at present, please provide this as soon as possible.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Birthday’s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If your child is celebrating a birthday, they can bring in a cake to share with their friends. We ask that all cakes brought into the setting are brought in their original packaging, contain no nuts and suitable for Vegetarians.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Winter Bugs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If your child has Sickness or Diarrhea please ensure they don’t return to Nursery until 48 hours after the last bout of Sickness or Diarrhea, this will reduce the risk of infections spreading to the other children and the staff.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Flu Vaccine</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This year’s Flu Vaccination programme is underway. Children are eligible for a free flu vaccine- given as a nasal spray. Please contact your GP to book.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b="1" u="sng" dirty="0">
                <a:solidFill>
                  <a:prstClr val="black"/>
                </a:solidFill>
                <a:cs typeface="Shruti" panose="020B0502040204020203" pitchFamily="34" charset="0"/>
              </a:rPr>
              <a:t>Chicken Pox</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000" dirty="0">
                <a:solidFill>
                  <a:prstClr val="black"/>
                </a:solidFill>
                <a:cs typeface="Shruti" panose="020B0502040204020203" pitchFamily="34" charset="0"/>
              </a:rPr>
              <a:t>Please be aware we have had two confirmed cases of Chicken Pox in recent weeks, if your child has Chicken Pox, please keep them at home until all the spots have scabbed over.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latin typeface="Bahnschrift Light SemiCondensed" panose="020B0502040204020203" pitchFamily="34" charset="0"/>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latin typeface="Bahnschrift Light SemiCondensed" panose="020B0502040204020203" pitchFamily="34" charset="0"/>
              <a:cs typeface="Shruti" panose="020B0502040204020203"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000" dirty="0">
              <a:solidFill>
                <a:prstClr val="black"/>
              </a:solidFill>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226870" y="1629284"/>
            <a:ext cx="6334006" cy="830997"/>
          </a:xfrm>
          <a:prstGeom prst="rect">
            <a:avLst/>
          </a:prstGeom>
        </p:spPr>
        <p:txBody>
          <a:bodyPr wrap="square">
            <a:spAutoFit/>
          </a:bodyPr>
          <a:lstStyle/>
          <a:p>
            <a:pPr algn="ctr"/>
            <a:r>
              <a:rPr lang="en-GB" sz="2400" b="1" u="sng" dirty="0">
                <a:solidFill>
                  <a:srgbClr val="FF0000"/>
                </a:solidFill>
                <a:latin typeface="Baguet Script" panose="020B0604020202020204" pitchFamily="2" charset="0"/>
                <a:cs typeface="Shruti" panose="020B0502040204020203" pitchFamily="34" charset="0"/>
              </a:rPr>
              <a:t>The Chelsfield Preschool and Nursery Newsletter February 2025</a:t>
            </a:r>
          </a:p>
        </p:txBody>
      </p:sp>
      <p:sp>
        <p:nvSpPr>
          <p:cNvPr id="4" name="TextBox 3">
            <a:extLst>
              <a:ext uri="{FF2B5EF4-FFF2-40B4-BE49-F238E27FC236}">
                <a16:creationId xmlns:a16="http://schemas.microsoft.com/office/drawing/2014/main" id="{0D5B5336-2992-A2C5-4297-7830670ABC52}"/>
              </a:ext>
            </a:extLst>
          </p:cNvPr>
          <p:cNvSpPr txBox="1"/>
          <p:nvPr/>
        </p:nvSpPr>
        <p:spPr>
          <a:xfrm>
            <a:off x="3451309" y="9256737"/>
            <a:ext cx="3429000"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You can contact us on Phone - 01689853183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Email - Chelsfieldbrom@yahoo.co.uk</a:t>
            </a:r>
            <a:endParaRPr lang="en-GB" sz="1400" dirty="0"/>
          </a:p>
        </p:txBody>
      </p:sp>
      <p:pic>
        <p:nvPicPr>
          <p:cNvPr id="3" name="Picture 2">
            <a:extLst>
              <a:ext uri="{FF2B5EF4-FFF2-40B4-BE49-F238E27FC236}">
                <a16:creationId xmlns:a16="http://schemas.microsoft.com/office/drawing/2014/main" id="{9A33CB49-54AC-F2EC-34D7-03FAC0937E61}"/>
              </a:ext>
            </a:extLst>
          </p:cNvPr>
          <p:cNvPicPr>
            <a:picLocks noChangeAspect="1"/>
          </p:cNvPicPr>
          <p:nvPr/>
        </p:nvPicPr>
        <p:blipFill>
          <a:blip r:embed="rId3"/>
          <a:srcRect t="4642" b="13140"/>
          <a:stretch/>
        </p:blipFill>
        <p:spPr>
          <a:xfrm>
            <a:off x="755039" y="17943"/>
            <a:ext cx="5277667" cy="1707230"/>
          </a:xfrm>
          <a:prstGeom prst="rect">
            <a:avLst/>
          </a:prstGeom>
        </p:spPr>
      </p:pic>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sng" strike="noStrike" kern="1200" cap="none" spc="0" normalizeH="0" baseline="0" noProof="0" dirty="0">
                <a:ln>
                  <a:noFill/>
                </a:ln>
                <a:solidFill>
                  <a:prstClr val="black"/>
                </a:solidFill>
                <a:effectLst/>
                <a:uLnTx/>
                <a:uFillTx/>
                <a:ea typeface="+mn-ea"/>
                <a:cs typeface="Shruti" panose="020B0502040204020203" pitchFamily="34" charset="0"/>
              </a:rPr>
              <a:t>Local Family Centres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Blenheim Children and Family Centre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Email –</a:t>
            </a: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hlinkClick r:id="rId2"/>
              </a:rPr>
              <a:t>BLENHEIMCFC@BROMLEY.GOV.UK</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Phone – 01689 831193</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Cotmandene Family Centre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Email – </a:t>
            </a: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hlinkClick r:id="rId3"/>
              </a:rPr>
              <a:t>COTMANDENECFC@BROMLEY.GOV.UK</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rPr>
              <a:t>Phone – 0208 300 2548</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ea typeface="+mn-ea"/>
                <a:cs typeface="+mn-cs"/>
              </a:rPr>
              <a:t>Children and Family Centres offer a range of services to meet the needs of children under five and support their families. </a:t>
            </a:r>
            <a:endParaRPr kumimoji="0" lang="en-GB" sz="1200" b="0" i="0" u="none" strike="noStrike" kern="1200" cap="none" spc="0" normalizeH="0" baseline="0" noProof="0" dirty="0">
              <a:ln>
                <a:noFill/>
              </a:ln>
              <a:solidFill>
                <a:prstClr val="black"/>
              </a:solidFill>
              <a:effectLst/>
              <a:uLnTx/>
              <a:uFillTx/>
              <a:ea typeface="+mn-ea"/>
              <a:cs typeface="Shruti" panose="020B0502040204020203" pitchFamily="34" charset="0"/>
            </a:endParaRPr>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264626"/>
            <a:ext cx="6334006" cy="954107"/>
          </a:xfrm>
          <a:prstGeom prst="rect">
            <a:avLst/>
          </a:prstGeom>
        </p:spPr>
        <p:txBody>
          <a:bodyPr wrap="square">
            <a:spAutoFit/>
          </a:bodyPr>
          <a:lstStyle/>
          <a:p>
            <a:pPr algn="ctr"/>
            <a:r>
              <a:rPr lang="en-GB" sz="2800" b="1" u="sng" dirty="0">
                <a:solidFill>
                  <a:srgbClr val="FF0000"/>
                </a:solidFill>
                <a:latin typeface="Baguet Script" panose="020B0604020202020204" pitchFamily="2" charset="0"/>
                <a:cs typeface="Shruti" panose="020B0502040204020203" pitchFamily="34" charset="0"/>
              </a:rPr>
              <a:t>The Chelsfield Preschool and Nursery Newsletter February 2025</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09181" y="2020904"/>
            <a:ext cx="2849309" cy="1763858"/>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dirty="0">
                <a:cs typeface="Shruti" panose="020B0502040204020203" pitchFamily="34" charset="0"/>
              </a:rPr>
              <a:t>NSPCC Helpline</a:t>
            </a:r>
          </a:p>
          <a:p>
            <a:pPr algn="ctr"/>
            <a:r>
              <a:rPr lang="en-GB" sz="1200" dirty="0">
                <a:cs typeface="Shruti" panose="020B0502040204020203" pitchFamily="34" charset="0"/>
              </a:rPr>
              <a:t>Phone: 0808 800 500</a:t>
            </a:r>
          </a:p>
          <a:p>
            <a:pPr algn="ctr"/>
            <a:r>
              <a:rPr lang="en-GB" sz="1200" dirty="0">
                <a:cs typeface="Shruti" panose="020B0502040204020203" pitchFamily="34" charset="0"/>
              </a:rPr>
              <a:t>Email: </a:t>
            </a:r>
            <a:r>
              <a:rPr lang="en-GB" sz="1200" dirty="0" err="1">
                <a:cs typeface="Shruti" panose="020B0502040204020203" pitchFamily="34" charset="0"/>
                <a:hlinkClick r:id="rId5"/>
              </a:rPr>
              <a:t>help@nspcc.org,uk</a:t>
            </a:r>
            <a:endParaRPr lang="en-GB" sz="1200" dirty="0">
              <a:cs typeface="Shruti" panose="020B0502040204020203" pitchFamily="34" charset="0"/>
            </a:endParaRPr>
          </a:p>
          <a:p>
            <a:pPr algn="ctr"/>
            <a:endParaRPr lang="en-GB" sz="1200" dirty="0">
              <a:cs typeface="Shruti" panose="020B0502040204020203" pitchFamily="34" charset="0"/>
            </a:endParaRPr>
          </a:p>
          <a:p>
            <a:pPr algn="ctr"/>
            <a:r>
              <a:rPr lang="en-GB" sz="1200" dirty="0">
                <a:cs typeface="Shruti" panose="020B0502040204020203" pitchFamily="34" charset="0"/>
              </a:rPr>
              <a:t>National Domestic Abuse Helpline</a:t>
            </a:r>
          </a:p>
          <a:p>
            <a:pPr algn="ctr"/>
            <a:r>
              <a:rPr lang="en-GB" sz="1200" dirty="0">
                <a:cs typeface="Shruti" panose="020B0502040204020203" pitchFamily="34" charset="0"/>
              </a:rPr>
              <a:t>Phone: 0808 2000 247</a:t>
            </a:r>
          </a:p>
          <a:p>
            <a:pPr algn="ctr"/>
            <a:r>
              <a:rPr lang="en-GB" sz="1200" dirty="0">
                <a:cs typeface="Shruti" panose="020B0502040204020203" pitchFamily="34" charset="0"/>
              </a:rPr>
              <a:t>Website: </a:t>
            </a:r>
            <a:r>
              <a:rPr lang="en-GB" sz="1200" dirty="0">
                <a:cs typeface="Shruti" panose="020B0502040204020203" pitchFamily="34" charset="0"/>
                <a:hlinkClick r:id="rId6"/>
              </a:rPr>
              <a:t>www.nationaldahelpline.org.uk</a:t>
            </a:r>
            <a:r>
              <a:rPr lang="en-GB" sz="1200" dirty="0">
                <a:cs typeface="Shruti" panose="020B0502040204020203" pitchFamily="34" charset="0"/>
              </a:rPr>
              <a:t> </a:t>
            </a:r>
          </a:p>
          <a:p>
            <a:pPr algn="ctr"/>
            <a:endParaRPr lang="en-GB" sz="1200" dirty="0">
              <a:cs typeface="Shruti" panose="020B0502040204020203" pitchFamily="34" charset="0"/>
            </a:endParaRPr>
          </a:p>
          <a:p>
            <a:pPr algn="ctr"/>
            <a:r>
              <a:rPr lang="en-GB" sz="1200" dirty="0">
                <a:cs typeface="Shruti" panose="020B0502040204020203" pitchFamily="34" charset="0"/>
              </a:rPr>
              <a:t>Bromley and Croydon Women’s Aid (BCWA)</a:t>
            </a:r>
          </a:p>
          <a:p>
            <a:pPr algn="ctr"/>
            <a:r>
              <a:rPr lang="en-GB" sz="1200" dirty="0">
                <a:cs typeface="Shruti" panose="020B0502040204020203" pitchFamily="34" charset="0"/>
              </a:rPr>
              <a:t>Phone: 020 8313 9303</a:t>
            </a:r>
          </a:p>
          <a:p>
            <a:pPr algn="ctr"/>
            <a:r>
              <a:rPr lang="en-GB" sz="1200" dirty="0">
                <a:cs typeface="Shruti" panose="020B0502040204020203" pitchFamily="34" charset="0"/>
              </a:rPr>
              <a:t>Email: </a:t>
            </a:r>
            <a:r>
              <a:rPr lang="en-GB" sz="1200" dirty="0">
                <a:cs typeface="Shruti" panose="020B0502040204020203" pitchFamily="34" charset="0"/>
                <a:hlinkClick r:id="rId7"/>
              </a:rPr>
              <a:t>info@bcwa.org.uk</a:t>
            </a:r>
            <a:endParaRPr lang="en-GB" sz="1200" dirty="0">
              <a:cs typeface="Shruti" panose="020B0502040204020203" pitchFamily="34" charset="0"/>
            </a:endParaRPr>
          </a:p>
          <a:p>
            <a:pPr algn="ctr"/>
            <a:r>
              <a:rPr lang="en-GB" sz="1200" dirty="0">
                <a:cs typeface="Shruti" panose="020B0502040204020203" pitchFamily="34" charset="0"/>
              </a:rPr>
              <a:t>Website: </a:t>
            </a:r>
            <a:r>
              <a:rPr lang="en-GB" sz="1200" dirty="0">
                <a:cs typeface="Shruti" panose="020B0502040204020203" pitchFamily="34" charset="0"/>
                <a:hlinkClick r:id="rId8"/>
              </a:rPr>
              <a:t>www.bcwa.org.uk</a:t>
            </a:r>
            <a:endParaRPr lang="en-GB" sz="1200" dirty="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a:p>
            <a:pPr algn="ctr"/>
            <a:endParaRPr lang="en-GB" sz="1200" dirty="0">
              <a:latin typeface="Bahnschrift SemiLight SemiConde" panose="020B0502040204020203" pitchFamily="34" charset="0"/>
              <a:cs typeface="Shruti" panose="020B0502040204020203" pitchFamily="34" charset="0"/>
            </a:endParaRPr>
          </a:p>
        </p:txBody>
      </p:sp>
      <p:sp>
        <p:nvSpPr>
          <p:cNvPr id="10" name="Rectangle 9">
            <a:extLst>
              <a:ext uri="{FF2B5EF4-FFF2-40B4-BE49-F238E27FC236}">
                <a16:creationId xmlns:a16="http://schemas.microsoft.com/office/drawing/2014/main" id="{9B2731D4-FB0D-8868-F1CB-2E5E442122E3}"/>
              </a:ext>
            </a:extLst>
          </p:cNvPr>
          <p:cNvSpPr/>
          <p:nvPr/>
        </p:nvSpPr>
        <p:spPr>
          <a:xfrm>
            <a:off x="3355533" y="3755304"/>
            <a:ext cx="2614281" cy="17638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3C656AE6-9CC2-3682-6C41-53CA489E4883}"/>
              </a:ext>
            </a:extLst>
          </p:cNvPr>
          <p:cNvSpPr txBox="1"/>
          <p:nvPr/>
        </p:nvSpPr>
        <p:spPr>
          <a:xfrm>
            <a:off x="2814696" y="4031883"/>
            <a:ext cx="3649254" cy="1384995"/>
          </a:xfrm>
          <a:prstGeom prst="rect">
            <a:avLst/>
          </a:prstGeom>
          <a:noFill/>
        </p:spPr>
        <p:txBody>
          <a:bodyPr wrap="square">
            <a:spAutoFit/>
          </a:bodyPr>
          <a:lstStyle/>
          <a:p>
            <a:pPr algn="ctr"/>
            <a:r>
              <a:rPr lang="en-GB" sz="1200" dirty="0"/>
              <a:t>Bromley Fostering Team</a:t>
            </a:r>
          </a:p>
          <a:p>
            <a:pPr algn="ctr"/>
            <a:r>
              <a:rPr lang="en-GB" sz="1200" dirty="0"/>
              <a:t>Phone: 020 8461 7701</a:t>
            </a:r>
          </a:p>
          <a:p>
            <a:pPr algn="ctr"/>
            <a:r>
              <a:rPr lang="en-GB" sz="1200" dirty="0"/>
              <a:t>Email: </a:t>
            </a:r>
            <a:r>
              <a:rPr lang="en-GB" sz="1200" dirty="0">
                <a:hlinkClick r:id="rId9"/>
              </a:rPr>
              <a:t>fostering@bromley.gov.uk</a:t>
            </a:r>
            <a:r>
              <a:rPr lang="en-GB" sz="1200" dirty="0"/>
              <a:t> </a:t>
            </a:r>
          </a:p>
          <a:p>
            <a:pPr algn="ctr"/>
            <a:endParaRPr lang="en-GB" sz="1200" dirty="0"/>
          </a:p>
          <a:p>
            <a:pPr algn="ctr"/>
            <a:r>
              <a:rPr lang="en-GB" sz="1200" dirty="0"/>
              <a:t>IASS Bromley </a:t>
            </a:r>
          </a:p>
          <a:p>
            <a:pPr algn="ctr"/>
            <a:r>
              <a:rPr lang="en-GB" sz="1200" dirty="0"/>
              <a:t>Phone: 020 8461 7630</a:t>
            </a:r>
          </a:p>
          <a:p>
            <a:pPr algn="ctr"/>
            <a:r>
              <a:rPr lang="en-GB" sz="1200" dirty="0"/>
              <a:t>Email: </a:t>
            </a:r>
            <a:r>
              <a:rPr lang="en-GB" sz="1200" dirty="0">
                <a:hlinkClick r:id="rId10"/>
              </a:rPr>
              <a:t>iass@bromley.gov.uk</a:t>
            </a:r>
            <a:r>
              <a:rPr lang="en-GB" sz="1200" dirty="0"/>
              <a:t> </a:t>
            </a:r>
          </a:p>
        </p:txBody>
      </p:sp>
      <p:sp>
        <p:nvSpPr>
          <p:cNvPr id="13" name="TextBox 12">
            <a:extLst>
              <a:ext uri="{FF2B5EF4-FFF2-40B4-BE49-F238E27FC236}">
                <a16:creationId xmlns:a16="http://schemas.microsoft.com/office/drawing/2014/main" id="{9766A540-7271-415A-2B16-4906B5BBD223}"/>
              </a:ext>
            </a:extLst>
          </p:cNvPr>
          <p:cNvSpPr txBox="1"/>
          <p:nvPr/>
        </p:nvSpPr>
        <p:spPr>
          <a:xfrm>
            <a:off x="345202" y="1272821"/>
            <a:ext cx="6167596" cy="646331"/>
          </a:xfrm>
          <a:prstGeom prst="rect">
            <a:avLst/>
          </a:prstGeom>
          <a:noFill/>
        </p:spPr>
        <p:txBody>
          <a:bodyPr wrap="square" rtlCol="0">
            <a:spAutoFit/>
          </a:bodyPr>
          <a:lstStyle/>
          <a:p>
            <a:pPr algn="ctr"/>
            <a:r>
              <a:rPr lang="en-GB"/>
              <a:t>You can contact us on; Phone- 01689853183 </a:t>
            </a:r>
          </a:p>
          <a:p>
            <a:pPr algn="ctr"/>
            <a:r>
              <a:rPr lang="en-GB"/>
              <a:t> Email- Chelsfieldbrom@yahoo.co.uk</a:t>
            </a:r>
          </a:p>
        </p:txBody>
      </p:sp>
      <p:pic>
        <p:nvPicPr>
          <p:cNvPr id="9" name="Picture 8">
            <a:extLst>
              <a:ext uri="{FF2B5EF4-FFF2-40B4-BE49-F238E27FC236}">
                <a16:creationId xmlns:a16="http://schemas.microsoft.com/office/drawing/2014/main" id="{D6E63CEC-B25E-0DD9-0A31-B3883991B9D5}"/>
              </a:ext>
            </a:extLst>
          </p:cNvPr>
          <p:cNvPicPr>
            <a:picLocks noChangeAspect="1"/>
          </p:cNvPicPr>
          <p:nvPr/>
        </p:nvPicPr>
        <p:blipFill>
          <a:blip r:embed="rId11"/>
          <a:stretch>
            <a:fillRect/>
          </a:stretch>
        </p:blipFill>
        <p:spPr>
          <a:xfrm>
            <a:off x="3248654" y="6104049"/>
            <a:ext cx="3339160" cy="728413"/>
          </a:xfrm>
          <a:prstGeom prst="rect">
            <a:avLst/>
          </a:prstGeom>
        </p:spPr>
      </p:pic>
      <p:sp>
        <p:nvSpPr>
          <p:cNvPr id="12" name="TextBox 11">
            <a:extLst>
              <a:ext uri="{FF2B5EF4-FFF2-40B4-BE49-F238E27FC236}">
                <a16:creationId xmlns:a16="http://schemas.microsoft.com/office/drawing/2014/main" id="{CBBF0368-B235-9F1B-CCBB-9CE85C1F20DB}"/>
              </a:ext>
            </a:extLst>
          </p:cNvPr>
          <p:cNvSpPr txBox="1"/>
          <p:nvPr/>
        </p:nvSpPr>
        <p:spPr>
          <a:xfrm>
            <a:off x="3248654" y="6987540"/>
            <a:ext cx="3339160" cy="2031325"/>
          </a:xfrm>
          <a:prstGeom prst="rect">
            <a:avLst/>
          </a:prstGeom>
          <a:noFill/>
        </p:spPr>
        <p:txBody>
          <a:bodyPr wrap="square" rtlCol="0">
            <a:spAutoFit/>
          </a:bodyPr>
          <a:lstStyle/>
          <a:p>
            <a:pPr algn="ctr"/>
            <a:r>
              <a:rPr lang="en-GB" sz="1400" dirty="0"/>
              <a:t>Bromley SEND parents have your say!</a:t>
            </a:r>
          </a:p>
          <a:p>
            <a:pPr algn="ctr"/>
            <a:endParaRPr lang="en-GB" sz="1400" dirty="0"/>
          </a:p>
          <a:p>
            <a:pPr algn="ctr"/>
            <a:r>
              <a:rPr lang="en-GB" sz="1400" dirty="0"/>
              <a:t>We are an independent group of parents and carers who work in partnership with education and health to influence the development of services provided for your child.</a:t>
            </a:r>
          </a:p>
          <a:p>
            <a:pPr algn="ctr"/>
            <a:endParaRPr lang="en-GB" sz="1400" dirty="0"/>
          </a:p>
          <a:p>
            <a:pPr algn="ctr"/>
            <a:r>
              <a:rPr lang="en-GB" sz="1400" dirty="0"/>
              <a:t>https://bromleypcf.co.uk/</a:t>
            </a:r>
          </a:p>
        </p:txBody>
      </p:sp>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 2013 - 2022</Template>
  <TotalTime>533</TotalTime>
  <Words>879</Words>
  <Application>Microsoft Office PowerPoint</Application>
  <PresentationFormat>A4 Paper (210x297 mm)</PresentationFormat>
  <Paragraphs>103</Paragraphs>
  <Slides>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Aptos</vt:lpstr>
      <vt:lpstr>Arial</vt:lpstr>
      <vt:lpstr>Arial Narrow</vt:lpstr>
      <vt:lpstr>Baguet Script</vt:lpstr>
      <vt:lpstr>Bahnschrift Light SemiCondensed</vt:lpstr>
      <vt:lpstr>Bahnschrift SemiLight SemiConde</vt:lpstr>
      <vt:lpstr>Calibri</vt:lpstr>
      <vt:lpstr>Calibri Light</vt:lpstr>
      <vt:lpstr>Shruti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6</cp:revision>
  <cp:lastPrinted>2025-02-06T13:26:28Z</cp:lastPrinted>
  <dcterms:created xsi:type="dcterms:W3CDTF">2023-07-03T14:25:20Z</dcterms:created>
  <dcterms:modified xsi:type="dcterms:W3CDTF">2025-02-27T15:45:13Z</dcterms:modified>
</cp:coreProperties>
</file>