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4933"/>
    <a:srgbClr val="10C1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F9FA2B-CCD5-49E1-B0C0-D80482D90CFE}" v="1" dt="2025-01-08T15:18:59.3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6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Carter" userId="9c0b48d1aed7469b" providerId="LiveId" clId="{9BF9FA2B-CCD5-49E1-B0C0-D80482D90CFE}"/>
    <pc:docChg chg="undo custSel modSld">
      <pc:chgData name="Gary Carter" userId="9c0b48d1aed7469b" providerId="LiveId" clId="{9BF9FA2B-CCD5-49E1-B0C0-D80482D90CFE}" dt="2025-01-08T15:35:32.205" v="1503" actId="20577"/>
      <pc:docMkLst>
        <pc:docMk/>
      </pc:docMkLst>
      <pc:sldChg chg="modSp mod">
        <pc:chgData name="Gary Carter" userId="9c0b48d1aed7469b" providerId="LiveId" clId="{9BF9FA2B-CCD5-49E1-B0C0-D80482D90CFE}" dt="2025-01-08T15:35:32.205" v="1503" actId="20577"/>
        <pc:sldMkLst>
          <pc:docMk/>
          <pc:sldMk cId="4098429432" sldId="256"/>
        </pc:sldMkLst>
        <pc:spChg chg="mod">
          <ac:chgData name="Gary Carter" userId="9c0b48d1aed7469b" providerId="LiveId" clId="{9BF9FA2B-CCD5-49E1-B0C0-D80482D90CFE}" dt="2025-01-08T15:18:45.010" v="1471" actId="1076"/>
          <ac:spMkLst>
            <pc:docMk/>
            <pc:sldMk cId="4098429432" sldId="256"/>
            <ac:spMk id="4" creationId="{0D5B5336-2992-A2C5-4297-7830670ABC52}"/>
          </ac:spMkLst>
        </pc:spChg>
        <pc:spChg chg="mod">
          <ac:chgData name="Gary Carter" userId="9c0b48d1aed7469b" providerId="LiveId" clId="{9BF9FA2B-CCD5-49E1-B0C0-D80482D90CFE}" dt="2025-01-08T15:34:33.253" v="1493" actId="20577"/>
          <ac:spMkLst>
            <pc:docMk/>
            <pc:sldMk cId="4098429432" sldId="256"/>
            <ac:spMk id="7" creationId="{302484B5-D6C3-DABD-2407-E14BF1408C64}"/>
          </ac:spMkLst>
        </pc:spChg>
        <pc:spChg chg="mod">
          <ac:chgData name="Gary Carter" userId="9c0b48d1aed7469b" providerId="LiveId" clId="{9BF9FA2B-CCD5-49E1-B0C0-D80482D90CFE}" dt="2025-01-08T15:35:32.205" v="1503" actId="20577"/>
          <ac:spMkLst>
            <pc:docMk/>
            <pc:sldMk cId="4098429432" sldId="256"/>
            <ac:spMk id="10" creationId="{9EDFE071-EB77-38B5-45C6-120E4C7BA8BC}"/>
          </ac:spMkLst>
        </pc:spChg>
        <pc:spChg chg="mod">
          <ac:chgData name="Gary Carter" userId="9c0b48d1aed7469b" providerId="LiveId" clId="{9BF9FA2B-CCD5-49E1-B0C0-D80482D90CFE}" dt="2025-01-08T15:17:01.983" v="1460" actId="1076"/>
          <ac:spMkLst>
            <pc:docMk/>
            <pc:sldMk cId="4098429432" sldId="256"/>
            <ac:spMk id="12" creationId="{ECB0F314-0BC2-71CF-3065-DDF3BF019D98}"/>
          </ac:spMkLst>
        </pc:spChg>
        <pc:picChg chg="mod modCrop">
          <ac:chgData name="Gary Carter" userId="9c0b48d1aed7469b" providerId="LiveId" clId="{9BF9FA2B-CCD5-49E1-B0C0-D80482D90CFE}" dt="2025-01-08T15:16:53.447" v="1459" actId="732"/>
          <ac:picMkLst>
            <pc:docMk/>
            <pc:sldMk cId="4098429432" sldId="256"/>
            <ac:picMk id="2" creationId="{F0321BBB-6A9D-1B9D-536D-87A42C127CA5}"/>
          </ac:picMkLst>
        </pc:picChg>
      </pc:sldChg>
      <pc:sldChg chg="modSp mod">
        <pc:chgData name="Gary Carter" userId="9c0b48d1aed7469b" providerId="LiveId" clId="{9BF9FA2B-CCD5-49E1-B0C0-D80482D90CFE}" dt="2025-01-08T15:03:36.360" v="528" actId="2711"/>
        <pc:sldMkLst>
          <pc:docMk/>
          <pc:sldMk cId="1325700792" sldId="257"/>
        </pc:sldMkLst>
        <pc:spChg chg="mod">
          <ac:chgData name="Gary Carter" userId="9c0b48d1aed7469b" providerId="LiveId" clId="{9BF9FA2B-CCD5-49E1-B0C0-D80482D90CFE}" dt="2025-01-08T15:03:36.360" v="528" actId="2711"/>
          <ac:spMkLst>
            <pc:docMk/>
            <pc:sldMk cId="1325700792" sldId="257"/>
            <ac:spMk id="3" creationId="{CE89064F-5788-EC1A-4B77-B2FDAC2CE309}"/>
          </ac:spMkLst>
        </pc:spChg>
        <pc:spChg chg="mod">
          <ac:chgData name="Gary Carter" userId="9c0b48d1aed7469b" providerId="LiveId" clId="{9BF9FA2B-CCD5-49E1-B0C0-D80482D90CFE}" dt="2025-01-08T15:03:19.943" v="526" actId="2711"/>
          <ac:spMkLst>
            <pc:docMk/>
            <pc:sldMk cId="1325700792" sldId="257"/>
            <ac:spMk id="8" creationId="{1D9D0AC0-42D9-C89D-911D-A7DA78A94519}"/>
          </ac:spMkLst>
        </pc:spChg>
        <pc:spChg chg="mod">
          <ac:chgData name="Gary Carter" userId="9c0b48d1aed7469b" providerId="LiveId" clId="{9BF9FA2B-CCD5-49E1-B0C0-D80482D90CFE}" dt="2025-01-08T15:03:29.074" v="527" actId="2711"/>
          <ac:spMkLst>
            <pc:docMk/>
            <pc:sldMk cId="1325700792" sldId="257"/>
            <ac:spMk id="11" creationId="{3C656AE6-9CC2-3682-6C41-53CA489E488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DC0C4870-0D95-4C28-BE3D-9A6BD56606D7}"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0C4870-0D95-4C28-BE3D-9A6BD56606D7}"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0C4870-0D95-4C28-BE3D-9A6BD56606D7}" type="datetimeFigureOut">
              <a:rPr lang="en-GB" smtClean="0"/>
              <a:t>08/01/2025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0C4870-0D95-4C28-BE3D-9A6BD56606D7}" type="datetimeFigureOut">
              <a:rPr lang="en-GB" smtClean="0"/>
              <a:t>08/01/2025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08/01/2025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08/01/2025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bcwa.org.uk/" TargetMode="External"/><Relationship Id="rId3" Type="http://schemas.openxmlformats.org/officeDocument/2006/relationships/hyperlink" Target="mailto:COTMANDENECFC@BROMLEY.GOV.UK" TargetMode="External"/><Relationship Id="rId7" Type="http://schemas.openxmlformats.org/officeDocument/2006/relationships/hyperlink" Target="mailto:info@bcwa.org.uk" TargetMode="External"/><Relationship Id="rId2" Type="http://schemas.openxmlformats.org/officeDocument/2006/relationships/hyperlink" Target="mailto:BLENHEIMCFC@BROMLEY.GOV.UK" TargetMode="External"/><Relationship Id="rId1" Type="http://schemas.openxmlformats.org/officeDocument/2006/relationships/slideLayout" Target="../slideLayouts/slideLayout7.xml"/><Relationship Id="rId6" Type="http://schemas.openxmlformats.org/officeDocument/2006/relationships/hyperlink" Target="http://www.nationaldahelpline.org.uk/" TargetMode="External"/><Relationship Id="rId11" Type="http://schemas.openxmlformats.org/officeDocument/2006/relationships/image" Target="../media/image3.png"/><Relationship Id="rId5" Type="http://schemas.openxmlformats.org/officeDocument/2006/relationships/hyperlink" Target="mailto:help@nspcc.org,uk" TargetMode="External"/><Relationship Id="rId10" Type="http://schemas.openxmlformats.org/officeDocument/2006/relationships/hyperlink" Target="mailto:iass@bromley.gov.uk" TargetMode="External"/><Relationship Id="rId4" Type="http://schemas.openxmlformats.org/officeDocument/2006/relationships/image" Target="../media/image2.png"/><Relationship Id="rId9" Type="http://schemas.openxmlformats.org/officeDocument/2006/relationships/hyperlink" Target="mailto:fostering@bromley.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0321BBB-6A9D-1B9D-536D-87A42C127CA5}"/>
              </a:ext>
            </a:extLst>
          </p:cNvPr>
          <p:cNvPicPr>
            <a:picLocks noChangeAspect="1"/>
          </p:cNvPicPr>
          <p:nvPr/>
        </p:nvPicPr>
        <p:blipFill>
          <a:blip r:embed="rId2"/>
          <a:srcRect t="12963" b="9297"/>
          <a:stretch/>
        </p:blipFill>
        <p:spPr>
          <a:xfrm>
            <a:off x="0" y="-24353"/>
            <a:ext cx="6858000" cy="1497598"/>
          </a:xfrm>
          <a:prstGeom prst="rect">
            <a:avLst/>
          </a:prstGeom>
        </p:spPr>
      </p:pic>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96026" y="2106858"/>
            <a:ext cx="3259187" cy="7632859"/>
          </a:xfrm>
          <a:prstGeom prst="rect">
            <a:avLst/>
          </a:prstGeom>
          <a:noFill/>
        </p:spPr>
        <p:txBody>
          <a:bodyPr wrap="square" rtlCol="0">
            <a:spAutoFit/>
          </a:bodyPr>
          <a:lstStyle/>
          <a:p>
            <a:r>
              <a:rPr lang="en-GB" sz="1000" b="1" u="sng" dirty="0">
                <a:cs typeface="Shruti" panose="020B0502040204020203" pitchFamily="34" charset="0"/>
              </a:rPr>
              <a:t>Welcome back</a:t>
            </a:r>
          </a:p>
          <a:p>
            <a:r>
              <a:rPr lang="en-GB" sz="1000" dirty="0">
                <a:cs typeface="Shruti" panose="020B0502040204020203" pitchFamily="34" charset="0"/>
              </a:rPr>
              <a:t>We would like to wish you a Happy New Year and welcome our new parents. Our newsletter goes out once a month, please ensure you take the time to read through it as it will contain important dates, activities and various communications between the setting and home.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r>
              <a:rPr lang="en-GB" sz="1000" b="1" u="sng" dirty="0">
                <a:cs typeface="Shruti" panose="020B0502040204020203" pitchFamily="34" charset="0"/>
              </a:rPr>
              <a:t>New structure for Pre-school and Nursery attendance</a:t>
            </a:r>
          </a:p>
          <a:p>
            <a:r>
              <a:rPr lang="en-GB" sz="1000" dirty="0">
                <a:cs typeface="Shruti" panose="020B0502040204020203" pitchFamily="34" charset="0"/>
              </a:rPr>
              <a:t>Due to the increasing financial difficulties the nursery is facing, from the end of the Spring term(04</a:t>
            </a:r>
            <a:r>
              <a:rPr lang="en-GB" sz="1000" baseline="30000" dirty="0">
                <a:cs typeface="Shruti" panose="020B0502040204020203" pitchFamily="34" charset="0"/>
              </a:rPr>
              <a:t>th</a:t>
            </a:r>
            <a:r>
              <a:rPr lang="en-GB" sz="1000" dirty="0">
                <a:cs typeface="Shruti" panose="020B0502040204020203" pitchFamily="34" charset="0"/>
              </a:rPr>
              <a:t> April 2025) We will be changing the way our payments over a day are structured, please see our email dated 09/01/2025..</a:t>
            </a:r>
          </a:p>
          <a:p>
            <a:endParaRPr lang="en-GB" sz="1000" dirty="0">
              <a:cs typeface="Shruti" panose="020B0502040204020203" pitchFamily="34" charset="0"/>
            </a:endParaRPr>
          </a:p>
          <a:p>
            <a:r>
              <a:rPr lang="en-GB" sz="1000" b="1" u="sng" dirty="0">
                <a:cs typeface="Shruti" panose="020B0502040204020203" pitchFamily="34" charset="0"/>
              </a:rPr>
              <a:t>Dates For January 2025</a:t>
            </a:r>
          </a:p>
          <a:p>
            <a:r>
              <a:rPr lang="en-GB" sz="1000" b="1" u="sng" dirty="0">
                <a:cs typeface="Shruti" panose="020B0502040204020203" pitchFamily="34" charset="0"/>
              </a:rPr>
              <a:t>Monday 6</a:t>
            </a:r>
            <a:r>
              <a:rPr lang="en-GB" sz="1000" b="1" u="sng" baseline="30000" dirty="0">
                <a:cs typeface="Shruti" panose="020B0502040204020203" pitchFamily="34" charset="0"/>
              </a:rPr>
              <a:t>th</a:t>
            </a:r>
            <a:r>
              <a:rPr lang="en-GB" sz="1000" b="1" u="sng" dirty="0">
                <a:cs typeface="Shruti" panose="020B0502040204020203" pitchFamily="34" charset="0"/>
              </a:rPr>
              <a:t> January-until Friday 14</a:t>
            </a:r>
            <a:r>
              <a:rPr lang="en-GB" sz="1000" b="1" u="sng" baseline="30000" dirty="0">
                <a:cs typeface="Shruti" panose="020B0502040204020203" pitchFamily="34" charset="0"/>
              </a:rPr>
              <a:t>th</a:t>
            </a:r>
            <a:r>
              <a:rPr lang="en-GB" sz="1000" b="1" u="sng" dirty="0">
                <a:cs typeface="Shruti" panose="020B0502040204020203" pitchFamily="34" charset="0"/>
              </a:rPr>
              <a:t> February.</a:t>
            </a:r>
          </a:p>
          <a:p>
            <a:r>
              <a:rPr lang="en-GB" sz="1000" b="1" u="sng" dirty="0">
                <a:cs typeface="Shruti" panose="020B0502040204020203" pitchFamily="34" charset="0"/>
              </a:rPr>
              <a:t>Half term for Preschoolers-</a:t>
            </a:r>
          </a:p>
          <a:p>
            <a:r>
              <a:rPr lang="en-GB" sz="1000" dirty="0">
                <a:cs typeface="Shruti" panose="020B0502040204020203" pitchFamily="34" charset="0"/>
              </a:rPr>
              <a:t>Monday 17</a:t>
            </a:r>
            <a:r>
              <a:rPr lang="en-GB" sz="1000" baseline="30000" dirty="0">
                <a:cs typeface="Shruti" panose="020B0502040204020203" pitchFamily="34" charset="0"/>
              </a:rPr>
              <a:t>th</a:t>
            </a:r>
            <a:r>
              <a:rPr lang="en-GB" sz="1000" dirty="0">
                <a:cs typeface="Shruti" panose="020B0502040204020203" pitchFamily="34" charset="0"/>
              </a:rPr>
              <a:t> February until Friday 28</a:t>
            </a:r>
            <a:r>
              <a:rPr lang="en-GB" sz="1000" baseline="30000" dirty="0">
                <a:cs typeface="Shruti" panose="020B0502040204020203" pitchFamily="34" charset="0"/>
              </a:rPr>
              <a:t>th</a:t>
            </a:r>
            <a:r>
              <a:rPr lang="en-GB" sz="1000" dirty="0">
                <a:cs typeface="Shruti" panose="020B0502040204020203" pitchFamily="34" charset="0"/>
              </a:rPr>
              <a:t> February</a:t>
            </a:r>
          </a:p>
          <a:p>
            <a:r>
              <a:rPr lang="en-GB" sz="1000" dirty="0">
                <a:cs typeface="Shruti" panose="020B0502040204020203" pitchFamily="34" charset="0"/>
              </a:rPr>
              <a:t>Preschool children return-Monday 3</a:t>
            </a:r>
            <a:r>
              <a:rPr lang="en-GB" sz="1000" baseline="30000" dirty="0">
                <a:cs typeface="Shruti" panose="020B0502040204020203" pitchFamily="34" charset="0"/>
              </a:rPr>
              <a:t>rd</a:t>
            </a:r>
            <a:r>
              <a:rPr lang="en-GB" sz="1000" dirty="0">
                <a:cs typeface="Shruti" panose="020B0502040204020203" pitchFamily="34" charset="0"/>
              </a:rPr>
              <a:t> March</a:t>
            </a:r>
          </a:p>
          <a:p>
            <a:r>
              <a:rPr lang="en-GB" sz="1000" dirty="0">
                <a:cs typeface="Shruti" panose="020B0502040204020203" pitchFamily="34" charset="0"/>
              </a:rPr>
              <a:t>During the Autumn half term, we remained open for Preschool when the Bromley schools closed, this we thought was a better option for our new children. We are now going to remain closed for an extra week in February to regain that week.</a:t>
            </a:r>
          </a:p>
          <a:p>
            <a:r>
              <a:rPr lang="en-GB" sz="1000" b="1" dirty="0">
                <a:cs typeface="Shruti" panose="020B0502040204020203" pitchFamily="34" charset="0"/>
              </a:rPr>
              <a:t>If you would like extra hours for January/February please email in to enable us to accommodate the changes. </a:t>
            </a:r>
          </a:p>
          <a:p>
            <a:endParaRPr lang="en-GB" sz="1000" dirty="0">
              <a:cs typeface="Shruti" panose="020B0502040204020203" pitchFamily="34" charset="0"/>
            </a:endParaRPr>
          </a:p>
          <a:p>
            <a:r>
              <a:rPr lang="en-GB" sz="1000" b="1" dirty="0">
                <a:cs typeface="Shruti" panose="020B0502040204020203" pitchFamily="34" charset="0"/>
              </a:rPr>
              <a:t>Our theme for January is-  Weather</a:t>
            </a:r>
          </a:p>
          <a:p>
            <a:r>
              <a:rPr lang="en-GB" sz="1000" b="1" dirty="0">
                <a:cs typeface="Shruti" panose="020B0502040204020203" pitchFamily="34" charset="0"/>
              </a:rPr>
              <a:t>We will be looking at-</a:t>
            </a:r>
          </a:p>
          <a:p>
            <a:pPr marL="171450" indent="-171450">
              <a:buFont typeface="Arial" panose="020B0604020202020204" pitchFamily="34" charset="0"/>
              <a:buChar char="•"/>
            </a:pPr>
            <a:r>
              <a:rPr lang="en-GB" sz="1000" dirty="0">
                <a:cs typeface="Shruti" panose="020B0502040204020203" pitchFamily="34" charset="0"/>
              </a:rPr>
              <a:t>Weather and our bodies</a:t>
            </a:r>
          </a:p>
          <a:p>
            <a:pPr marL="171450" indent="-171450">
              <a:buFont typeface="Arial" panose="020B0604020202020204" pitchFamily="34" charset="0"/>
              <a:buChar char="•"/>
            </a:pPr>
            <a:r>
              <a:rPr lang="en-GB" sz="1000" dirty="0">
                <a:cs typeface="Shruti" panose="020B0502040204020203" pitchFamily="34" charset="0"/>
              </a:rPr>
              <a:t>Water cycle</a:t>
            </a:r>
          </a:p>
          <a:p>
            <a:pPr marL="171450" indent="-171450">
              <a:buFont typeface="Arial" panose="020B0604020202020204" pitchFamily="34" charset="0"/>
              <a:buChar char="•"/>
            </a:pPr>
            <a:r>
              <a:rPr lang="en-GB" sz="1000" dirty="0">
                <a:cs typeface="Shruti" panose="020B0502040204020203" pitchFamily="34" charset="0"/>
              </a:rPr>
              <a:t>Weathers around the world</a:t>
            </a:r>
          </a:p>
          <a:p>
            <a:pPr marL="171450" indent="-171450">
              <a:buFont typeface="Arial" panose="020B0604020202020204" pitchFamily="34" charset="0"/>
              <a:buChar char="•"/>
            </a:pPr>
            <a:r>
              <a:rPr lang="en-GB" sz="1000" dirty="0">
                <a:cs typeface="Shruti" panose="020B0502040204020203" pitchFamily="34" charset="0"/>
              </a:rPr>
              <a:t>Extreme weathers</a:t>
            </a:r>
          </a:p>
          <a:p>
            <a:r>
              <a:rPr lang="en-GB" sz="1000" dirty="0">
                <a:cs typeface="Shruti" panose="020B0502040204020203" pitchFamily="34" charset="0"/>
              </a:rPr>
              <a:t>We will be celebrating Epiphany, Burns night and Chinese New Year.</a:t>
            </a:r>
          </a:p>
          <a:p>
            <a:r>
              <a:rPr lang="en-GB" sz="1000" dirty="0">
                <a:cs typeface="Shruti" panose="020B0502040204020203" pitchFamily="34" charset="0"/>
              </a:rPr>
              <a:t>Cooking for January will be Melting Snowman biscuits and Vegetable spring rolls.</a:t>
            </a:r>
          </a:p>
          <a:p>
            <a:r>
              <a:rPr lang="en-GB" sz="1000" dirty="0">
                <a:cs typeface="Shruti" panose="020B0502040204020203" pitchFamily="34" charset="0"/>
              </a:rPr>
              <a:t>Our Science experiment is –Tornado in a bottle and Rain clouds in a jar.</a:t>
            </a:r>
          </a:p>
          <a:p>
            <a:endParaRPr lang="en-GB" sz="1000" dirty="0">
              <a:cs typeface="Shruti" panose="020B0502040204020203" pitchFamily="34" charset="0"/>
            </a:endParaRPr>
          </a:p>
          <a:p>
            <a:r>
              <a:rPr lang="en-GB" sz="1000" b="1" u="sng" dirty="0">
                <a:cs typeface="Shruti" panose="020B0502040204020203" pitchFamily="34" charset="0"/>
              </a:rPr>
              <a:t>Gentle Reminders</a:t>
            </a:r>
          </a:p>
          <a:p>
            <a:pPr marL="171450" indent="-171450">
              <a:buFont typeface="Arial" panose="020B0604020202020204" pitchFamily="34" charset="0"/>
              <a:buChar char="•"/>
            </a:pPr>
            <a:r>
              <a:rPr lang="en-GB" sz="1000" b="1" dirty="0">
                <a:cs typeface="Shruti" panose="020B0502040204020203" pitchFamily="34" charset="0"/>
              </a:rPr>
              <a:t>Please can parents ensure all children have a Winter coat each day and wellies if needed, no dresses, jeans or tights to be worn.</a:t>
            </a:r>
          </a:p>
          <a:p>
            <a:pPr marL="171450" indent="-171450">
              <a:buFont typeface="Arial" panose="020B0604020202020204" pitchFamily="34" charset="0"/>
              <a:buChar char="•"/>
            </a:pPr>
            <a:r>
              <a:rPr lang="en-GB" sz="1000" b="1" dirty="0">
                <a:cs typeface="Shruti" panose="020B0502040204020203" pitchFamily="34" charset="0"/>
              </a:rPr>
              <a:t>Please ensure sufficient nappies, pull-ups and wipes are provided as unfortunately there will be a charge if we need to continuously supply these.</a:t>
            </a:r>
          </a:p>
          <a:p>
            <a:pPr marL="171450" indent="-171450">
              <a:buFont typeface="Arial" panose="020B0604020202020204" pitchFamily="34" charset="0"/>
              <a:buChar char="•"/>
            </a:pPr>
            <a:r>
              <a:rPr lang="en-GB" sz="1000" b="1" dirty="0">
                <a:cs typeface="Shruti" panose="020B0502040204020203" pitchFamily="34" charset="0"/>
              </a:rPr>
              <a:t>If your child is new to the setting, please provide a named water bottle and a bag containing a change of clothes, nappies and wipes if required.</a:t>
            </a: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16184" y="2384722"/>
            <a:ext cx="35125" cy="7024696"/>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492038" y="2106858"/>
            <a:ext cx="3258332" cy="76328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1" i="0" u="sng" strike="noStrike" kern="1200" cap="none" spc="0" normalizeH="0" baseline="0" noProof="0" dirty="0">
                <a:ln>
                  <a:noFill/>
                </a:ln>
                <a:solidFill>
                  <a:prstClr val="black"/>
                </a:solidFill>
                <a:effectLst/>
                <a:uLnTx/>
                <a:uFillTx/>
                <a:cs typeface="Shruti" panose="020B0502040204020203" pitchFamily="34" charset="0"/>
              </a:rPr>
              <a:t>Punctuality</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Times for Preschool </a:t>
            </a:r>
            <a:r>
              <a:rPr kumimoji="0" lang="en-GB" sz="1000" i="0" strike="noStrike" kern="1200" cap="none" spc="0" normalizeH="0" baseline="0" noProof="0" dirty="0">
                <a:ln>
                  <a:noFill/>
                </a:ln>
                <a:solidFill>
                  <a:prstClr val="black"/>
                </a:solidFill>
                <a:effectLst/>
                <a:uLnTx/>
                <a:uFillTx/>
                <a:cs typeface="Shruti" panose="020B0502040204020203" pitchFamily="34" charset="0"/>
              </a:rPr>
              <a:t>9.15 until 12.15,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i="0" strike="noStrike" kern="1200" cap="none" spc="0" normalizeH="0" baseline="0" noProof="0" dirty="0">
                <a:ln>
                  <a:noFill/>
                </a:ln>
                <a:solidFill>
                  <a:prstClr val="black"/>
                </a:solidFill>
                <a:effectLst/>
                <a:uLnTx/>
                <a:uFillTx/>
                <a:cs typeface="Shruti" panose="020B0502040204020203" pitchFamily="34" charset="0"/>
              </a:rPr>
              <a:t>no entry after 9.30am unless pre-arranged with management.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Please ensure you arrive on time for drop off and collection.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For our Nursery children- If you are running late, it is imperative that we are notified in advance as this has an impact on our daily food preparation especially with allergies and intolerances.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i="0" strike="noStrike" kern="1200" cap="none" spc="0" normalizeH="0" baseline="0" noProof="0" dirty="0">
                <a:ln>
                  <a:noFill/>
                </a:ln>
                <a:solidFill>
                  <a:prstClr val="black"/>
                </a:solidFill>
                <a:effectLst/>
                <a:uLnTx/>
                <a:uFillTx/>
                <a:cs typeface="Shruti" panose="020B0502040204020203" pitchFamily="34" charset="0"/>
              </a:rPr>
              <a:t>Please remember to contact the Nursery if your child is absent, all absences are recorded as this is now a requirement due to safeguarding and is implemented to protect all children.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We will be requesting a third emergency contact if you do not have this in place at present, please provide this as soon as possible.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i="0" strike="noStrike" kern="1200" cap="none" spc="0" normalizeH="0" baseline="0" noProof="0" dirty="0">
                <a:ln>
                  <a:noFill/>
                </a:ln>
                <a:solidFill>
                  <a:prstClr val="black"/>
                </a:solidFill>
                <a:effectLst/>
                <a:uLnTx/>
                <a:uFillTx/>
                <a:cs typeface="Shruti" panose="020B0502040204020203" pitchFamily="34" charset="0"/>
              </a:rPr>
              <a:t>Please notify us if you are going to be picking your child up early.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1" i="0" u="sng" strike="noStrike" kern="1200" cap="none" spc="0" normalizeH="0" baseline="0" noProof="0" dirty="0">
                <a:ln>
                  <a:noFill/>
                </a:ln>
                <a:solidFill>
                  <a:prstClr val="black"/>
                </a:solidFill>
                <a:effectLst/>
                <a:uLnTx/>
                <a:uFillTx/>
                <a:ea typeface="+mn-ea"/>
                <a:cs typeface="Shruti" panose="020B0502040204020203" pitchFamily="34" charset="0"/>
              </a:rPr>
              <a:t>Carpark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ea typeface="+mn-ea"/>
                <a:cs typeface="Shruti" panose="020B0502040204020203" pitchFamily="34" charset="0"/>
              </a:rPr>
              <a:t>Please remember children are not to play in the carpark  and no entry remains between 9am and 3pm. Please be mindful of speed when entering and exiting. </a:t>
            </a:r>
            <a:r>
              <a:rPr lang="en-GB" sz="1000" dirty="0">
                <a:solidFill>
                  <a:prstClr val="black"/>
                </a:solidFill>
                <a:cs typeface="Shruti" panose="020B0502040204020203" pitchFamily="34" charset="0"/>
              </a:rPr>
              <a:t>Children</a:t>
            </a:r>
            <a:r>
              <a:rPr kumimoji="0" lang="en-GB" sz="1000" b="0" i="0" u="none" strike="noStrike" kern="1200" cap="none" spc="0" normalizeH="0" baseline="0" noProof="0" dirty="0">
                <a:ln>
                  <a:noFill/>
                </a:ln>
                <a:solidFill>
                  <a:prstClr val="black"/>
                </a:solidFill>
                <a:effectLst/>
                <a:uLnTx/>
                <a:uFillTx/>
                <a:ea typeface="+mn-ea"/>
                <a:cs typeface="Shruti" panose="020B0502040204020203" pitchFamily="34" charset="0"/>
              </a:rPr>
              <a:t> should not be left in cars unattended.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Change in circumstance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i="0" strike="noStrike" kern="1200" cap="none" spc="0" normalizeH="0" baseline="0" noProof="0" dirty="0">
                <a:ln>
                  <a:noFill/>
                </a:ln>
                <a:solidFill>
                  <a:prstClr val="black"/>
                </a:solidFill>
                <a:effectLst/>
                <a:uLnTx/>
                <a:uFillTx/>
                <a:ea typeface="+mn-ea"/>
                <a:cs typeface="Shruti" panose="020B0502040204020203" pitchFamily="34" charset="0"/>
              </a:rPr>
              <a:t>Please notify the nursery as soon as possible</a:t>
            </a:r>
            <a:r>
              <a:rPr lang="en-GB" sz="1000" dirty="0">
                <a:solidFill>
                  <a:prstClr val="black"/>
                </a:solidFill>
                <a:cs typeface="Shruti" panose="020B0502040204020203" pitchFamily="34" charset="0"/>
              </a:rPr>
              <a:t> if there are any changes to contact details, allergens or dietary requirements.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Birthday’s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If your child is celebrating a birthday, they can bring in a cake to share with their friends. We ask that all cakes brought into the setting are brought in their original packaging, contain no nuts and suitable for Vegetarians.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Winter Bugs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If your child has Sickness or Diarrhea please ensure they don’t return to Nursery until 48 hours after the last bout of Sickness or Diarrhea, this will reduce the risk of infections spreading to the other children and the staff.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Flu Vaccine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This year’s Flu Vaccination programme is underway. Children are eligible for a free flu vaccine- given as a nasal spray. Please contact your GP to book.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208182" y="1390155"/>
            <a:ext cx="6334006" cy="830997"/>
          </a:xfrm>
          <a:prstGeom prst="rect">
            <a:avLst/>
          </a:prstGeom>
        </p:spPr>
        <p:txBody>
          <a:bodyPr wrap="square">
            <a:spAutoFit/>
          </a:bodyPr>
          <a:lstStyle/>
          <a:p>
            <a:pPr algn="ctr"/>
            <a:r>
              <a:rPr lang="en-GB" sz="2400" b="1" u="sng" dirty="0">
                <a:solidFill>
                  <a:schemeClr val="tx2">
                    <a:lumMod val="75000"/>
                  </a:schemeClr>
                </a:solidFill>
                <a:latin typeface="Baguet Script" panose="020B0604020202020204" pitchFamily="2" charset="0"/>
                <a:cs typeface="Shruti" panose="020B0502040204020203" pitchFamily="34" charset="0"/>
              </a:rPr>
              <a:t>The Chelsfield Preschool and Nursery Newsletter January 2025</a:t>
            </a:r>
          </a:p>
        </p:txBody>
      </p:sp>
      <p:sp>
        <p:nvSpPr>
          <p:cNvPr id="4" name="TextBox 3">
            <a:extLst>
              <a:ext uri="{FF2B5EF4-FFF2-40B4-BE49-F238E27FC236}">
                <a16:creationId xmlns:a16="http://schemas.microsoft.com/office/drawing/2014/main" id="{0D5B5336-2992-A2C5-4297-7830670ABC52}"/>
              </a:ext>
            </a:extLst>
          </p:cNvPr>
          <p:cNvSpPr txBox="1"/>
          <p:nvPr/>
        </p:nvSpPr>
        <p:spPr>
          <a:xfrm>
            <a:off x="3451309" y="9256737"/>
            <a:ext cx="3429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You can contact us on Phone - 01689853183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Email - Chelsfieldbrom@yahoo.co.uk</a:t>
            </a:r>
            <a:endParaRPr lang="en-GB" sz="1400" dirty="0"/>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prstClr val="black"/>
                </a:solidFill>
                <a:effectLst/>
                <a:uLnTx/>
                <a:uFillTx/>
                <a:ea typeface="+mn-ea"/>
                <a:cs typeface="Shruti" panose="020B0502040204020203" pitchFamily="34" charset="0"/>
              </a:rPr>
              <a:t>Local Family Centres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Blenheim Children and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Email –</a:t>
            </a: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hlinkClick r:id="rId2"/>
              </a:rPr>
              <a:t>BLENHEIMCFC@BROMLEY.GOV.UK</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Phone – 01689 831193</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Cotmandene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Email – </a:t>
            </a: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hlinkClick r:id="rId3"/>
              </a:rPr>
              <a:t>COTMANDENECFC@BROMLEY.GOV.UK</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Phone – 0208 300 2548</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mn-cs"/>
              </a:rPr>
              <a:t>Children and Family Centres offer a range of services to meet the needs of children under five and support their families. </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solidFill>
                  <a:schemeClr val="tx2">
                    <a:lumMod val="75000"/>
                  </a:schemeClr>
                </a:solidFill>
                <a:latin typeface="Baguet Script" panose="020B0604020202020204" pitchFamily="2" charset="0"/>
                <a:cs typeface="Shruti" panose="020B0502040204020203" pitchFamily="34" charset="0"/>
              </a:rPr>
              <a:t>The Chelsfield Preschool and Nursery Newsletter January  2025</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9181" y="2020904"/>
            <a:ext cx="2849309" cy="1763858"/>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dirty="0">
                <a:cs typeface="Shruti" panose="020B0502040204020203" pitchFamily="34" charset="0"/>
              </a:rPr>
              <a:t>NSPCC Helpline</a:t>
            </a:r>
          </a:p>
          <a:p>
            <a:pPr algn="ctr"/>
            <a:r>
              <a:rPr lang="en-GB" sz="1200" dirty="0">
                <a:cs typeface="Shruti" panose="020B0502040204020203" pitchFamily="34" charset="0"/>
              </a:rPr>
              <a:t>Phone: 0808 800 500</a:t>
            </a:r>
          </a:p>
          <a:p>
            <a:pPr algn="ctr"/>
            <a:r>
              <a:rPr lang="en-GB" sz="1200" dirty="0">
                <a:cs typeface="Shruti" panose="020B0502040204020203" pitchFamily="34" charset="0"/>
              </a:rPr>
              <a:t>Email: </a:t>
            </a:r>
            <a:r>
              <a:rPr lang="en-GB" sz="1200" dirty="0" err="1">
                <a:cs typeface="Shruti" panose="020B0502040204020203" pitchFamily="34" charset="0"/>
                <a:hlinkClick r:id="rId5"/>
              </a:rPr>
              <a:t>help@nspcc.org,uk</a:t>
            </a:r>
            <a:endParaRPr lang="en-GB" sz="1200" dirty="0">
              <a:cs typeface="Shruti" panose="020B0502040204020203" pitchFamily="34" charset="0"/>
            </a:endParaRPr>
          </a:p>
          <a:p>
            <a:pPr algn="ctr"/>
            <a:endParaRPr lang="en-GB" sz="1200" dirty="0">
              <a:cs typeface="Shruti" panose="020B0502040204020203" pitchFamily="34" charset="0"/>
            </a:endParaRPr>
          </a:p>
          <a:p>
            <a:pPr algn="ctr"/>
            <a:r>
              <a:rPr lang="en-GB" sz="1200" dirty="0">
                <a:cs typeface="Shruti" panose="020B0502040204020203" pitchFamily="34" charset="0"/>
              </a:rPr>
              <a:t>National Domestic Abuse Helpline</a:t>
            </a:r>
          </a:p>
          <a:p>
            <a:pPr algn="ctr"/>
            <a:r>
              <a:rPr lang="en-GB" sz="1200" dirty="0">
                <a:cs typeface="Shruti" panose="020B0502040204020203" pitchFamily="34" charset="0"/>
              </a:rPr>
              <a:t>Phone: 0808 2000 247</a:t>
            </a:r>
          </a:p>
          <a:p>
            <a:pPr algn="ctr"/>
            <a:r>
              <a:rPr lang="en-GB" sz="1200" dirty="0">
                <a:cs typeface="Shruti" panose="020B0502040204020203" pitchFamily="34" charset="0"/>
              </a:rPr>
              <a:t>Website: </a:t>
            </a:r>
            <a:r>
              <a:rPr lang="en-GB" sz="1200" dirty="0">
                <a:cs typeface="Shruti" panose="020B0502040204020203" pitchFamily="34" charset="0"/>
                <a:hlinkClick r:id="rId6"/>
              </a:rPr>
              <a:t>www.nationaldahelpline.org.uk</a:t>
            </a:r>
            <a:r>
              <a:rPr lang="en-GB" sz="1200" dirty="0">
                <a:cs typeface="Shruti" panose="020B0502040204020203" pitchFamily="34" charset="0"/>
              </a:rPr>
              <a:t> </a:t>
            </a:r>
          </a:p>
          <a:p>
            <a:pPr algn="ctr"/>
            <a:endParaRPr lang="en-GB" sz="1200" dirty="0">
              <a:cs typeface="Shruti" panose="020B0502040204020203" pitchFamily="34" charset="0"/>
            </a:endParaRPr>
          </a:p>
          <a:p>
            <a:pPr algn="ctr"/>
            <a:r>
              <a:rPr lang="en-GB" sz="1200" dirty="0">
                <a:cs typeface="Shruti" panose="020B0502040204020203" pitchFamily="34" charset="0"/>
              </a:rPr>
              <a:t>Bromley and Croydon Women’s Aid (BCWA)</a:t>
            </a:r>
          </a:p>
          <a:p>
            <a:pPr algn="ctr"/>
            <a:r>
              <a:rPr lang="en-GB" sz="1200" dirty="0">
                <a:cs typeface="Shruti" panose="020B0502040204020203" pitchFamily="34" charset="0"/>
              </a:rPr>
              <a:t>Phone: 020 8313 9303</a:t>
            </a:r>
          </a:p>
          <a:p>
            <a:pPr algn="ctr"/>
            <a:r>
              <a:rPr lang="en-GB" sz="1200" dirty="0">
                <a:cs typeface="Shruti" panose="020B0502040204020203" pitchFamily="34" charset="0"/>
              </a:rPr>
              <a:t>Email: </a:t>
            </a:r>
            <a:r>
              <a:rPr lang="en-GB" sz="1200" dirty="0">
                <a:cs typeface="Shruti" panose="020B0502040204020203" pitchFamily="34" charset="0"/>
                <a:hlinkClick r:id="rId7"/>
              </a:rPr>
              <a:t>info@bcwa.org.uk</a:t>
            </a:r>
            <a:endParaRPr lang="en-GB" sz="1200" dirty="0">
              <a:cs typeface="Shruti" panose="020B0502040204020203" pitchFamily="34" charset="0"/>
            </a:endParaRPr>
          </a:p>
          <a:p>
            <a:pPr algn="ctr"/>
            <a:r>
              <a:rPr lang="en-GB" sz="1200" dirty="0">
                <a:cs typeface="Shruti" panose="020B0502040204020203" pitchFamily="34" charset="0"/>
              </a:rPr>
              <a:t>Website: </a:t>
            </a:r>
            <a:r>
              <a:rPr lang="en-GB" sz="1200" dirty="0">
                <a:cs typeface="Shruti" panose="020B0502040204020203" pitchFamily="34" charset="0"/>
                <a:hlinkClick r:id="rId8"/>
              </a:rPr>
              <a:t>www.bcwa.org.uk</a:t>
            </a:r>
            <a:endParaRPr lang="en-GB" sz="1200" dirty="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p:txBody>
      </p:sp>
      <p:sp>
        <p:nvSpPr>
          <p:cNvPr id="10" name="Rectangle 9">
            <a:extLst>
              <a:ext uri="{FF2B5EF4-FFF2-40B4-BE49-F238E27FC236}">
                <a16:creationId xmlns:a16="http://schemas.microsoft.com/office/drawing/2014/main" id="{9B2731D4-FB0D-8868-F1CB-2E5E442122E3}"/>
              </a:ext>
            </a:extLst>
          </p:cNvPr>
          <p:cNvSpPr/>
          <p:nvPr/>
        </p:nvSpPr>
        <p:spPr>
          <a:xfrm>
            <a:off x="3355533" y="3755304"/>
            <a:ext cx="2614281" cy="17638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3C656AE6-9CC2-3682-6C41-53CA489E4883}"/>
              </a:ext>
            </a:extLst>
          </p:cNvPr>
          <p:cNvSpPr txBox="1"/>
          <p:nvPr/>
        </p:nvSpPr>
        <p:spPr>
          <a:xfrm>
            <a:off x="2814696" y="4031883"/>
            <a:ext cx="3649254" cy="1384995"/>
          </a:xfrm>
          <a:prstGeom prst="rect">
            <a:avLst/>
          </a:prstGeom>
          <a:noFill/>
        </p:spPr>
        <p:txBody>
          <a:bodyPr wrap="square">
            <a:spAutoFit/>
          </a:bodyPr>
          <a:lstStyle/>
          <a:p>
            <a:pPr algn="ctr"/>
            <a:r>
              <a:rPr lang="en-GB" sz="1200" dirty="0"/>
              <a:t>Bromley Fostering Team</a:t>
            </a:r>
          </a:p>
          <a:p>
            <a:pPr algn="ctr"/>
            <a:r>
              <a:rPr lang="en-GB" sz="1200" dirty="0"/>
              <a:t>Phone: 020 8461 7701</a:t>
            </a:r>
          </a:p>
          <a:p>
            <a:pPr algn="ctr"/>
            <a:r>
              <a:rPr lang="en-GB" sz="1200" dirty="0"/>
              <a:t>Email: </a:t>
            </a:r>
            <a:r>
              <a:rPr lang="en-GB" sz="1200" dirty="0">
                <a:hlinkClick r:id="rId9"/>
              </a:rPr>
              <a:t>fostering@bromley.gov.uk</a:t>
            </a:r>
            <a:r>
              <a:rPr lang="en-GB" sz="1200" dirty="0"/>
              <a:t> </a:t>
            </a:r>
          </a:p>
          <a:p>
            <a:pPr algn="ctr"/>
            <a:endParaRPr lang="en-GB" sz="1200" dirty="0"/>
          </a:p>
          <a:p>
            <a:pPr algn="ctr"/>
            <a:r>
              <a:rPr lang="en-GB" sz="1200" dirty="0"/>
              <a:t>IASS Bromley </a:t>
            </a:r>
          </a:p>
          <a:p>
            <a:pPr algn="ctr"/>
            <a:r>
              <a:rPr lang="en-GB" sz="1200" dirty="0"/>
              <a:t>Phone: 020 8461 7630</a:t>
            </a:r>
          </a:p>
          <a:p>
            <a:pPr algn="ctr"/>
            <a:r>
              <a:rPr lang="en-GB" sz="1200" dirty="0"/>
              <a:t>Email: </a:t>
            </a:r>
            <a:r>
              <a:rPr lang="en-GB" sz="1200" dirty="0">
                <a:hlinkClick r:id="rId10"/>
              </a:rPr>
              <a:t>iass@bromley.gov.uk</a:t>
            </a:r>
            <a:r>
              <a:rPr lang="en-GB" sz="1200" dirty="0"/>
              <a:t> </a:t>
            </a:r>
          </a:p>
        </p:txBody>
      </p:sp>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a:t>You can contact us on; Phone- 01689853183 </a:t>
            </a:r>
          </a:p>
          <a:p>
            <a:pPr algn="ctr"/>
            <a:r>
              <a:rPr lang="en-GB"/>
              <a:t> Email- Chelsfieldbrom@yahoo.co.uk</a:t>
            </a:r>
          </a:p>
        </p:txBody>
      </p:sp>
      <p:pic>
        <p:nvPicPr>
          <p:cNvPr id="9" name="Picture 8">
            <a:extLst>
              <a:ext uri="{FF2B5EF4-FFF2-40B4-BE49-F238E27FC236}">
                <a16:creationId xmlns:a16="http://schemas.microsoft.com/office/drawing/2014/main" id="{D6E63CEC-B25E-0DD9-0A31-B3883991B9D5}"/>
              </a:ext>
            </a:extLst>
          </p:cNvPr>
          <p:cNvPicPr>
            <a:picLocks noChangeAspect="1"/>
          </p:cNvPicPr>
          <p:nvPr/>
        </p:nvPicPr>
        <p:blipFill>
          <a:blip r:embed="rId11"/>
          <a:stretch>
            <a:fillRect/>
          </a:stretch>
        </p:blipFill>
        <p:spPr>
          <a:xfrm>
            <a:off x="3248654" y="6104049"/>
            <a:ext cx="3339160" cy="728413"/>
          </a:xfrm>
          <a:prstGeom prst="rect">
            <a:avLst/>
          </a:prstGeom>
        </p:spPr>
      </p:pic>
      <p:sp>
        <p:nvSpPr>
          <p:cNvPr id="12" name="TextBox 11">
            <a:extLst>
              <a:ext uri="{FF2B5EF4-FFF2-40B4-BE49-F238E27FC236}">
                <a16:creationId xmlns:a16="http://schemas.microsoft.com/office/drawing/2014/main" id="{CBBF0368-B235-9F1B-CCBB-9CE85C1F20DB}"/>
              </a:ext>
            </a:extLst>
          </p:cNvPr>
          <p:cNvSpPr txBox="1"/>
          <p:nvPr/>
        </p:nvSpPr>
        <p:spPr>
          <a:xfrm>
            <a:off x="3248654" y="6987540"/>
            <a:ext cx="3339160" cy="2031325"/>
          </a:xfrm>
          <a:prstGeom prst="rect">
            <a:avLst/>
          </a:prstGeom>
          <a:noFill/>
        </p:spPr>
        <p:txBody>
          <a:bodyPr wrap="square" rtlCol="0">
            <a:spAutoFit/>
          </a:bodyPr>
          <a:lstStyle/>
          <a:p>
            <a:pPr algn="ctr"/>
            <a:r>
              <a:rPr lang="en-GB" sz="1400" dirty="0"/>
              <a:t>Bromley SEND parents have your say!</a:t>
            </a:r>
          </a:p>
          <a:p>
            <a:pPr algn="ctr"/>
            <a:endParaRPr lang="en-GB" sz="1400" dirty="0"/>
          </a:p>
          <a:p>
            <a:pPr algn="ctr"/>
            <a:r>
              <a:rPr lang="en-GB" sz="1400" dirty="0"/>
              <a:t>We are an independent group of parents and carers who work in partnership with education and health to influence the development of services provided for your child.</a:t>
            </a:r>
          </a:p>
          <a:p>
            <a:pPr algn="ctr"/>
            <a:endParaRPr lang="en-GB" sz="1400" dirty="0"/>
          </a:p>
          <a:p>
            <a:pPr algn="ctr"/>
            <a:r>
              <a:rPr lang="en-GB" sz="1400" dirty="0"/>
              <a:t>https://bromleypcf.co.uk/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319</TotalTime>
  <Words>923</Words>
  <Application>Microsoft Office PowerPoint</Application>
  <PresentationFormat>A4 Paper (210x297 mm)</PresentationFormat>
  <Paragraphs>95</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Baguet Script</vt:lpstr>
      <vt:lpstr>Bahnschrift Light SemiCondensed</vt:lpstr>
      <vt:lpstr>Bahnschrift SemiLight SemiConde</vt:lpstr>
      <vt:lpstr>Calibri</vt:lpstr>
      <vt:lpstr>Calibri Light</vt:lpstr>
      <vt:lpstr>Shruti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4</cp:revision>
  <cp:lastPrinted>2025-01-08T15:19:03Z</cp:lastPrinted>
  <dcterms:created xsi:type="dcterms:W3CDTF">2023-07-03T14:25:20Z</dcterms:created>
  <dcterms:modified xsi:type="dcterms:W3CDTF">2025-01-08T15:35:37Z</dcterms:modified>
</cp:coreProperties>
</file>