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6" r:id="rId2"/>
    <p:sldId id="257" r:id="rId3"/>
  </p:sldIdLst>
  <p:sldSz cx="6858000" cy="9906000" type="A4"/>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14933"/>
    <a:srgbClr val="10C10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36E4AC-EDB5-4D37-9CEB-54052001BABF}" v="5" dt="2025-03-03T15:09:05.8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0" d="100"/>
          <a:sy n="80" d="100"/>
        </p:scale>
        <p:origin x="2098" y="-146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notesMaster" Target="notesMasters/notes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ry Carter" userId="9c0b48d1aed7469b" providerId="LiveId" clId="{1336E4AC-EDB5-4D37-9CEB-54052001BABF}"/>
    <pc:docChg chg="custSel modSld">
      <pc:chgData name="Gary Carter" userId="9c0b48d1aed7469b" providerId="LiveId" clId="{1336E4AC-EDB5-4D37-9CEB-54052001BABF}" dt="2025-03-03T15:09:31.734" v="6032" actId="1076"/>
      <pc:docMkLst>
        <pc:docMk/>
      </pc:docMkLst>
      <pc:sldChg chg="addSp delSp modSp mod">
        <pc:chgData name="Gary Carter" userId="9c0b48d1aed7469b" providerId="LiveId" clId="{1336E4AC-EDB5-4D37-9CEB-54052001BABF}" dt="2025-03-03T15:09:31.734" v="6032" actId="1076"/>
        <pc:sldMkLst>
          <pc:docMk/>
          <pc:sldMk cId="4098429432" sldId="256"/>
        </pc:sldMkLst>
        <pc:spChg chg="add mod">
          <ac:chgData name="Gary Carter" userId="9c0b48d1aed7469b" providerId="LiveId" clId="{1336E4AC-EDB5-4D37-9CEB-54052001BABF}" dt="2025-03-03T15:00:28.795" v="5794" actId="1076"/>
          <ac:spMkLst>
            <pc:docMk/>
            <pc:sldMk cId="4098429432" sldId="256"/>
            <ac:spMk id="3" creationId="{3B0101E0-DD99-AC3C-98EF-52E84C219282}"/>
          </ac:spMkLst>
        </pc:spChg>
        <pc:spChg chg="mod">
          <ac:chgData name="Gary Carter" userId="9c0b48d1aed7469b" providerId="LiveId" clId="{1336E4AC-EDB5-4D37-9CEB-54052001BABF}" dt="2025-02-26T17:44:14.108" v="5103" actId="20577"/>
          <ac:spMkLst>
            <pc:docMk/>
            <pc:sldMk cId="4098429432" sldId="256"/>
            <ac:spMk id="4" creationId="{0D5B5336-2992-A2C5-4297-7830670ABC52}"/>
          </ac:spMkLst>
        </pc:spChg>
        <pc:spChg chg="mod">
          <ac:chgData name="Gary Carter" userId="9c0b48d1aed7469b" providerId="LiveId" clId="{1336E4AC-EDB5-4D37-9CEB-54052001BABF}" dt="2025-03-03T15:07:48.244" v="6027" actId="20577"/>
          <ac:spMkLst>
            <pc:docMk/>
            <pc:sldMk cId="4098429432" sldId="256"/>
            <ac:spMk id="7" creationId="{302484B5-D6C3-DABD-2407-E14BF1408C64}"/>
          </ac:spMkLst>
        </pc:spChg>
        <pc:spChg chg="mod">
          <ac:chgData name="Gary Carter" userId="9c0b48d1aed7469b" providerId="LiveId" clId="{1336E4AC-EDB5-4D37-9CEB-54052001BABF}" dt="2025-03-03T14:47:48.012" v="5431" actId="113"/>
          <ac:spMkLst>
            <pc:docMk/>
            <pc:sldMk cId="4098429432" sldId="256"/>
            <ac:spMk id="10" creationId="{9EDFE071-EB77-38B5-45C6-120E4C7BA8BC}"/>
          </ac:spMkLst>
        </pc:spChg>
        <pc:spChg chg="mod">
          <ac:chgData name="Gary Carter" userId="9c0b48d1aed7469b" providerId="LiveId" clId="{1336E4AC-EDB5-4D37-9CEB-54052001BABF}" dt="2025-02-26T16:51:26.964" v="40" actId="2711"/>
          <ac:spMkLst>
            <pc:docMk/>
            <pc:sldMk cId="4098429432" sldId="256"/>
            <ac:spMk id="12" creationId="{ECB0F314-0BC2-71CF-3065-DDF3BF019D98}"/>
          </ac:spMkLst>
        </pc:spChg>
        <pc:picChg chg="add del mod modCrop">
          <ac:chgData name="Gary Carter" userId="9c0b48d1aed7469b" providerId="LiveId" clId="{1336E4AC-EDB5-4D37-9CEB-54052001BABF}" dt="2025-03-03T15:03:40.247" v="5806" actId="478"/>
          <ac:picMkLst>
            <pc:docMk/>
            <pc:sldMk cId="4098429432" sldId="256"/>
            <ac:picMk id="2" creationId="{F8AB1D0D-7EE8-0738-6240-D736793C7770}"/>
          </ac:picMkLst>
        </pc:picChg>
        <pc:picChg chg="add mod modCrop">
          <ac:chgData name="Gary Carter" userId="9c0b48d1aed7469b" providerId="LiveId" clId="{1336E4AC-EDB5-4D37-9CEB-54052001BABF}" dt="2025-03-03T15:03:26.619" v="5804" actId="1076"/>
          <ac:picMkLst>
            <pc:docMk/>
            <pc:sldMk cId="4098429432" sldId="256"/>
            <ac:picMk id="5" creationId="{34F1436E-9C4D-35C4-8B69-D41D1AD86BFE}"/>
          </ac:picMkLst>
        </pc:picChg>
        <pc:picChg chg="add mod">
          <ac:chgData name="Gary Carter" userId="9c0b48d1aed7469b" providerId="LiveId" clId="{1336E4AC-EDB5-4D37-9CEB-54052001BABF}" dt="2025-03-03T15:09:31.734" v="6032" actId="1076"/>
          <ac:picMkLst>
            <pc:docMk/>
            <pc:sldMk cId="4098429432" sldId="256"/>
            <ac:picMk id="11" creationId="{FF668A6B-1246-E1D6-5DF7-D1C0EB802112}"/>
          </ac:picMkLst>
        </pc:picChg>
      </pc:sldChg>
      <pc:sldChg chg="modSp mod">
        <pc:chgData name="Gary Carter" userId="9c0b48d1aed7469b" providerId="LiveId" clId="{1336E4AC-EDB5-4D37-9CEB-54052001BABF}" dt="2025-02-26T16:51:37.184" v="41" actId="2711"/>
        <pc:sldMkLst>
          <pc:docMk/>
          <pc:sldMk cId="1325700792" sldId="257"/>
        </pc:sldMkLst>
        <pc:spChg chg="mod">
          <ac:chgData name="Gary Carter" userId="9c0b48d1aed7469b" providerId="LiveId" clId="{1336E4AC-EDB5-4D37-9CEB-54052001BABF}" dt="2025-02-26T16:51:37.184" v="41" actId="2711"/>
          <ac:spMkLst>
            <pc:docMk/>
            <pc:sldMk cId="1325700792" sldId="257"/>
            <ac:spMk id="5" creationId="{C4EBD5E9-00A9-453E-4873-E1889803B32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fld id="{B13F521D-0E90-4824-BAA5-BCBD7CDF2911}" type="datetimeFigureOut">
              <a:rPr lang="en-GB" smtClean="0"/>
              <a:t>03/03/2025</a:t>
            </a:fld>
            <a:endParaRPr lang="en-GB"/>
          </a:p>
        </p:txBody>
      </p:sp>
      <p:sp>
        <p:nvSpPr>
          <p:cNvPr id="4" name="Slide Image Placeholder 3"/>
          <p:cNvSpPr>
            <a:spLocks noGrp="1" noRot="1" noChangeAspect="1"/>
          </p:cNvSpPr>
          <p:nvPr>
            <p:ph type="sldImg" idx="2"/>
          </p:nvPr>
        </p:nvSpPr>
        <p:spPr>
          <a:xfrm>
            <a:off x="2273300" y="1252538"/>
            <a:ext cx="2341563" cy="33813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8975" y="4821238"/>
            <a:ext cx="5510213" cy="39449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17063"/>
            <a:ext cx="2984500" cy="50165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02075" y="9517063"/>
            <a:ext cx="2984500" cy="501650"/>
          </a:xfrm>
          <a:prstGeom prst="rect">
            <a:avLst/>
          </a:prstGeom>
        </p:spPr>
        <p:txBody>
          <a:bodyPr vert="horz" lIns="91440" tIns="45720" rIns="91440" bIns="45720" rtlCol="0" anchor="b"/>
          <a:lstStyle>
            <a:lvl1pPr algn="r">
              <a:defRPr sz="1200"/>
            </a:lvl1pPr>
          </a:lstStyle>
          <a:p>
            <a:fld id="{BD6C4923-71C0-435C-8AF6-43AEA96E2962}" type="slidenum">
              <a:rPr lang="en-GB" smtClean="0"/>
              <a:t>‹#›</a:t>
            </a:fld>
            <a:endParaRPr lang="en-GB"/>
          </a:p>
        </p:txBody>
      </p:sp>
    </p:spTree>
    <p:extLst>
      <p:ext uri="{BB962C8B-B14F-4D97-AF65-F5344CB8AC3E}">
        <p14:creationId xmlns:p14="http://schemas.microsoft.com/office/powerpoint/2010/main" val="26023474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D6C4923-71C0-435C-8AF6-43AEA96E2962}" type="slidenum">
              <a:rPr lang="en-GB" smtClean="0"/>
              <a:t>1</a:t>
            </a:fld>
            <a:endParaRPr lang="en-GB"/>
          </a:p>
        </p:txBody>
      </p:sp>
    </p:spTree>
    <p:extLst>
      <p:ext uri="{BB962C8B-B14F-4D97-AF65-F5344CB8AC3E}">
        <p14:creationId xmlns:p14="http://schemas.microsoft.com/office/powerpoint/2010/main" val="1423724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DC0C4870-0D95-4C28-BE3D-9A6BD56606D7}" type="datetimeFigureOut">
              <a:rPr lang="en-GB" smtClean="0"/>
              <a:t>03/03/2025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3179989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0C4870-0D95-4C28-BE3D-9A6BD56606D7}" type="datetimeFigureOut">
              <a:rPr lang="en-GB" smtClean="0"/>
              <a:t>03/03/2025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56402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0C4870-0D95-4C28-BE3D-9A6BD56606D7}" type="datetimeFigureOut">
              <a:rPr lang="en-GB" smtClean="0"/>
              <a:t>03/03/2025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2829124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0C4870-0D95-4C28-BE3D-9A6BD56606D7}" type="datetimeFigureOut">
              <a:rPr lang="en-GB" smtClean="0"/>
              <a:t>03/03/2025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4043068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0C4870-0D95-4C28-BE3D-9A6BD56606D7}" type="datetimeFigureOut">
              <a:rPr lang="en-GB" smtClean="0"/>
              <a:t>03/03/2025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4044112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C0C4870-0D95-4C28-BE3D-9A6BD56606D7}" type="datetimeFigureOut">
              <a:rPr lang="en-GB" smtClean="0"/>
              <a:t>03/03/2025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656679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C0C4870-0D95-4C28-BE3D-9A6BD56606D7}" type="datetimeFigureOut">
              <a:rPr lang="en-GB" smtClean="0"/>
              <a:t>03/03/2025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328622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C0C4870-0D95-4C28-BE3D-9A6BD56606D7}" type="datetimeFigureOut">
              <a:rPr lang="en-GB" smtClean="0"/>
              <a:t>03/03/2025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303277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0C4870-0D95-4C28-BE3D-9A6BD56606D7}" type="datetimeFigureOut">
              <a:rPr lang="en-GB" smtClean="0"/>
              <a:t>03/03/2025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3774477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C0C4870-0D95-4C28-BE3D-9A6BD56606D7}" type="datetimeFigureOut">
              <a:rPr lang="en-GB" smtClean="0"/>
              <a:t>03/03/2025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465756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C0C4870-0D95-4C28-BE3D-9A6BD56606D7}" type="datetimeFigureOut">
              <a:rPr lang="en-GB" smtClean="0"/>
              <a:t>03/03/2025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2277002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C0C4870-0D95-4C28-BE3D-9A6BD56606D7}" type="datetimeFigureOut">
              <a:rPr lang="en-GB" smtClean="0"/>
              <a:t>03/03/2025</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83DD939-4B74-4818-A7FF-EEDDB94C25E2}" type="slidenum">
              <a:rPr lang="en-GB" smtClean="0"/>
              <a:t>‹#›</a:t>
            </a:fld>
            <a:endParaRPr lang="en-GB"/>
          </a:p>
        </p:txBody>
      </p:sp>
    </p:spTree>
    <p:extLst>
      <p:ext uri="{BB962C8B-B14F-4D97-AF65-F5344CB8AC3E}">
        <p14:creationId xmlns:p14="http://schemas.microsoft.com/office/powerpoint/2010/main" val="38086399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dua-zcmp.maillist-manage.eu/click/195f6ae4daee87a/195f6ae4dae5a65"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hyperlink" Target="http://www.bcwa.org.uk/" TargetMode="External"/><Relationship Id="rId3" Type="http://schemas.openxmlformats.org/officeDocument/2006/relationships/hyperlink" Target="mailto:COTMANDENECFC@BROMLEY.GOV.UK" TargetMode="External"/><Relationship Id="rId7" Type="http://schemas.openxmlformats.org/officeDocument/2006/relationships/hyperlink" Target="mailto:info@bcwa.org.uk" TargetMode="External"/><Relationship Id="rId2" Type="http://schemas.openxmlformats.org/officeDocument/2006/relationships/hyperlink" Target="mailto:BLENHEIMCFC@BROMLEY.GOV.UK" TargetMode="External"/><Relationship Id="rId1" Type="http://schemas.openxmlformats.org/officeDocument/2006/relationships/slideLayout" Target="../slideLayouts/slideLayout7.xml"/><Relationship Id="rId6" Type="http://schemas.openxmlformats.org/officeDocument/2006/relationships/hyperlink" Target="http://www.nationaldahelpline.org.uk/" TargetMode="External"/><Relationship Id="rId11" Type="http://schemas.openxmlformats.org/officeDocument/2006/relationships/image" Target="../media/image4.png"/><Relationship Id="rId5" Type="http://schemas.openxmlformats.org/officeDocument/2006/relationships/hyperlink" Target="mailto:help@nspcc.org,uk" TargetMode="External"/><Relationship Id="rId10" Type="http://schemas.openxmlformats.org/officeDocument/2006/relationships/hyperlink" Target="mailto:iass@bromley.gov.uk" TargetMode="External"/><Relationship Id="rId4" Type="http://schemas.openxmlformats.org/officeDocument/2006/relationships/image" Target="../media/image3.png"/><Relationship Id="rId9" Type="http://schemas.openxmlformats.org/officeDocument/2006/relationships/hyperlink" Target="mailto:fostering@bromley.gov.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8E99A43-DB62-5A3D-91C5-CE481130C683}"/>
              </a:ext>
            </a:extLst>
          </p:cNvPr>
          <p:cNvSpPr/>
          <p:nvPr/>
        </p:nvSpPr>
        <p:spPr>
          <a:xfrm>
            <a:off x="3613980" y="2384722"/>
            <a:ext cx="3168460" cy="1200329"/>
          </a:xfrm>
          <a:prstGeom prst="rect">
            <a:avLst/>
          </a:prstGeom>
        </p:spPr>
        <p:txBody>
          <a:bodyPr wrap="square">
            <a:spAutoFit/>
          </a:bodyPr>
          <a:lstStyle/>
          <a:p>
            <a:endParaRPr lang="en-GB" sz="1200">
              <a:solidFill>
                <a:prstClr val="black"/>
              </a:solidFill>
              <a:latin typeface="Arial Narrow" panose="020B0606020202030204" pitchFamily="34" charset="0"/>
              <a:cs typeface="Shruti" panose="020B0502040204020203" pitchFamily="34" charset="0"/>
            </a:endParaRPr>
          </a:p>
          <a:p>
            <a:endParaRPr lang="en-GB" sz="1200">
              <a:solidFill>
                <a:prstClr val="black"/>
              </a:solidFill>
              <a:latin typeface="Arial Narrow" panose="020B0606020202030204" pitchFamily="34" charset="0"/>
              <a:cs typeface="Shruti" panose="020B0502040204020203" pitchFamily="34" charset="0"/>
            </a:endParaRPr>
          </a:p>
          <a:p>
            <a:endParaRPr lang="en-GB" sz="1200">
              <a:solidFill>
                <a:prstClr val="black"/>
              </a:solidFill>
              <a:latin typeface="Arial Narrow" panose="020B0606020202030204" pitchFamily="34" charset="0"/>
              <a:cs typeface="Shruti" panose="020B0502040204020203" pitchFamily="34" charset="0"/>
            </a:endParaRPr>
          </a:p>
          <a:p>
            <a:endParaRPr lang="en-GB" sz="1200">
              <a:solidFill>
                <a:prstClr val="black"/>
              </a:solidFill>
              <a:latin typeface="Arial Narrow" panose="020B0606020202030204" pitchFamily="34" charset="0"/>
              <a:cs typeface="Shruti" panose="020B0502040204020203" pitchFamily="34" charset="0"/>
            </a:endParaRPr>
          </a:p>
          <a:p>
            <a:pPr lvl="0"/>
            <a:endParaRPr lang="en-GB" sz="1200">
              <a:solidFill>
                <a:prstClr val="black"/>
              </a:solidFill>
              <a:latin typeface="Arial Narrow" panose="020B0606020202030204" pitchFamily="34" charset="0"/>
              <a:cs typeface="Shruti" panose="020B0502040204020203" pitchFamily="34" charset="0"/>
            </a:endParaRPr>
          </a:p>
          <a:p>
            <a:pPr lvl="0"/>
            <a:endParaRPr lang="en-GB" sz="1200">
              <a:solidFill>
                <a:prstClr val="black"/>
              </a:solidFill>
              <a:latin typeface="Arial Narrow" panose="020B0606020202030204" pitchFamily="34" charset="0"/>
              <a:cs typeface="Shruti" panose="020B0502040204020203" pitchFamily="34" charset="0"/>
            </a:endParaRPr>
          </a:p>
        </p:txBody>
      </p:sp>
      <p:sp>
        <p:nvSpPr>
          <p:cNvPr id="7" name="TextBox 6">
            <a:extLst>
              <a:ext uri="{FF2B5EF4-FFF2-40B4-BE49-F238E27FC236}">
                <a16:creationId xmlns:a16="http://schemas.microsoft.com/office/drawing/2014/main" id="{302484B5-D6C3-DABD-2407-E14BF1408C64}"/>
              </a:ext>
            </a:extLst>
          </p:cNvPr>
          <p:cNvSpPr txBox="1"/>
          <p:nvPr/>
        </p:nvSpPr>
        <p:spPr>
          <a:xfrm>
            <a:off x="163404" y="1805653"/>
            <a:ext cx="3259187" cy="794063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GB" sz="1000" dirty="0">
              <a:solidFill>
                <a:prstClr val="black"/>
              </a:solidFill>
              <a:cs typeface="Shruti" panose="020B0502040204020203" pitchFamily="34" charset="0"/>
            </a:endParaRPr>
          </a:p>
          <a:p>
            <a:endParaRPr lang="en-GB" sz="1000" dirty="0">
              <a:cs typeface="Shruti" panose="020B0502040204020203" pitchFamily="34" charset="0"/>
            </a:endParaRPr>
          </a:p>
          <a:p>
            <a:endParaRPr lang="en-GB" sz="1000" dirty="0">
              <a:cs typeface="Shruti" panose="020B0502040204020203" pitchFamily="34" charset="0"/>
            </a:endParaRPr>
          </a:p>
          <a:p>
            <a:r>
              <a:rPr lang="en-GB" sz="1000" b="1" u="sng" dirty="0">
                <a:cs typeface="Shruti" panose="020B0502040204020203" pitchFamily="34" charset="0"/>
              </a:rPr>
              <a:t>Welcome back</a:t>
            </a:r>
          </a:p>
          <a:p>
            <a:r>
              <a:rPr lang="en-GB" sz="1000" dirty="0">
                <a:cs typeface="Shruti" panose="020B0502040204020203" pitchFamily="34" charset="0"/>
              </a:rPr>
              <a:t>We hope you all had an enjoyable half term.</a:t>
            </a:r>
          </a:p>
          <a:p>
            <a:r>
              <a:rPr lang="en-GB" sz="1000" b="1" dirty="0">
                <a:cs typeface="Shruti" panose="020B0502040204020203" pitchFamily="34" charset="0"/>
              </a:rPr>
              <a:t>Theme for March- </a:t>
            </a:r>
            <a:r>
              <a:rPr lang="en-GB" sz="1000" dirty="0">
                <a:cs typeface="Shruti" panose="020B0502040204020203" pitchFamily="34" charset="0"/>
              </a:rPr>
              <a:t>On the farm</a:t>
            </a:r>
          </a:p>
          <a:p>
            <a:r>
              <a:rPr lang="en-GB" sz="1000" dirty="0">
                <a:cs typeface="Shruti" panose="020B0502040204020203" pitchFamily="34" charset="0"/>
              </a:rPr>
              <a:t>We will be looking at-</a:t>
            </a:r>
          </a:p>
          <a:p>
            <a:pPr marL="171450" indent="-171450">
              <a:buFont typeface="Arial" panose="020B0604020202020204" pitchFamily="34" charset="0"/>
              <a:buChar char="•"/>
            </a:pPr>
            <a:r>
              <a:rPr lang="en-GB" sz="1000" dirty="0">
                <a:cs typeface="Shruti" panose="020B0502040204020203" pitchFamily="34" charset="0"/>
              </a:rPr>
              <a:t>Farmers</a:t>
            </a:r>
          </a:p>
          <a:p>
            <a:pPr marL="171450" indent="-171450">
              <a:buFont typeface="Arial" panose="020B0604020202020204" pitchFamily="34" charset="0"/>
              <a:buChar char="•"/>
            </a:pPr>
            <a:r>
              <a:rPr lang="en-GB" sz="1000" dirty="0">
                <a:cs typeface="Shruti" panose="020B0502040204020203" pitchFamily="34" charset="0"/>
              </a:rPr>
              <a:t>Animals and their babies</a:t>
            </a:r>
          </a:p>
          <a:p>
            <a:pPr marL="171450" indent="-171450">
              <a:buFont typeface="Arial" panose="020B0604020202020204" pitchFamily="34" charset="0"/>
              <a:buChar char="•"/>
            </a:pPr>
            <a:r>
              <a:rPr lang="en-GB" sz="1000" dirty="0">
                <a:cs typeface="Shruti" panose="020B0502040204020203" pitchFamily="34" charset="0"/>
              </a:rPr>
              <a:t>Growth and produce</a:t>
            </a:r>
          </a:p>
          <a:p>
            <a:r>
              <a:rPr lang="en-GB" sz="1000" b="1" dirty="0">
                <a:cs typeface="Shruti" panose="020B0502040204020203" pitchFamily="34" charset="0"/>
              </a:rPr>
              <a:t>We will be celebrating-</a:t>
            </a:r>
          </a:p>
          <a:p>
            <a:pPr marL="171450" indent="-171450">
              <a:buFont typeface="Arial" panose="020B0604020202020204" pitchFamily="34" charset="0"/>
              <a:buChar char="•"/>
            </a:pPr>
            <a:r>
              <a:rPr lang="en-GB" sz="1000" dirty="0">
                <a:cs typeface="Shruti" panose="020B0502040204020203" pitchFamily="34" charset="0"/>
              </a:rPr>
              <a:t>St Davids day</a:t>
            </a:r>
          </a:p>
          <a:p>
            <a:pPr marL="171450" indent="-171450">
              <a:buFont typeface="Arial" panose="020B0604020202020204" pitchFamily="34" charset="0"/>
              <a:buChar char="•"/>
            </a:pPr>
            <a:r>
              <a:rPr lang="en-GB" sz="1000" dirty="0">
                <a:cs typeface="Shruti" panose="020B0502040204020203" pitchFamily="34" charset="0"/>
              </a:rPr>
              <a:t>Shrove Tuesday</a:t>
            </a:r>
          </a:p>
          <a:p>
            <a:pPr marL="171450" indent="-171450">
              <a:buFont typeface="Arial" panose="020B0604020202020204" pitchFamily="34" charset="0"/>
              <a:buChar char="•"/>
            </a:pPr>
            <a:r>
              <a:rPr lang="en-GB" sz="1000" dirty="0">
                <a:cs typeface="Shruti" panose="020B0502040204020203" pitchFamily="34" charset="0"/>
              </a:rPr>
              <a:t>Ash Wednesday</a:t>
            </a:r>
          </a:p>
          <a:p>
            <a:pPr marL="171450" indent="-171450">
              <a:buFont typeface="Arial" panose="020B0604020202020204" pitchFamily="34" charset="0"/>
              <a:buChar char="•"/>
            </a:pPr>
            <a:r>
              <a:rPr lang="en-GB" sz="1000" dirty="0">
                <a:cs typeface="Shruti" panose="020B0502040204020203" pitchFamily="34" charset="0"/>
              </a:rPr>
              <a:t>World book day</a:t>
            </a:r>
          </a:p>
          <a:p>
            <a:pPr marL="171450" indent="-171450">
              <a:buFont typeface="Arial" panose="020B0604020202020204" pitchFamily="34" charset="0"/>
              <a:buChar char="•"/>
            </a:pPr>
            <a:r>
              <a:rPr lang="en-GB" sz="1000" dirty="0">
                <a:cs typeface="Shruti" panose="020B0502040204020203" pitchFamily="34" charset="0"/>
              </a:rPr>
              <a:t>St Patricks day</a:t>
            </a:r>
          </a:p>
          <a:p>
            <a:pPr marL="171450" indent="-171450">
              <a:buFont typeface="Arial" panose="020B0604020202020204" pitchFamily="34" charset="0"/>
              <a:buChar char="•"/>
            </a:pPr>
            <a:r>
              <a:rPr lang="en-GB" sz="1000" dirty="0">
                <a:cs typeface="Shruti" panose="020B0502040204020203" pitchFamily="34" charset="0"/>
              </a:rPr>
              <a:t>World Book Day</a:t>
            </a:r>
          </a:p>
          <a:p>
            <a:r>
              <a:rPr lang="en-GB" sz="1000" dirty="0">
                <a:cs typeface="Shruti" panose="020B0502040204020203" pitchFamily="34" charset="0"/>
              </a:rPr>
              <a:t>We have a very busy month ahead</a:t>
            </a:r>
          </a:p>
          <a:p>
            <a:r>
              <a:rPr lang="en-GB" sz="1000" dirty="0">
                <a:cs typeface="Shruti" panose="020B0502040204020203" pitchFamily="34" charset="0"/>
              </a:rPr>
              <a:t>On Thursday 6th March the children are welcome to come in dressed as their favourite book character to celebrate World Book Day. </a:t>
            </a:r>
          </a:p>
          <a:p>
            <a:r>
              <a:rPr lang="en-GB" sz="1000" dirty="0">
                <a:cs typeface="Shruti" panose="020B0502040204020203" pitchFamily="34" charset="0"/>
              </a:rPr>
              <a:t>On Friday 21</a:t>
            </a:r>
            <a:r>
              <a:rPr lang="en-GB" sz="1000" baseline="30000" dirty="0">
                <a:cs typeface="Shruti" panose="020B0502040204020203" pitchFamily="34" charset="0"/>
              </a:rPr>
              <a:t>st</a:t>
            </a:r>
            <a:r>
              <a:rPr lang="en-GB" sz="1000" dirty="0">
                <a:cs typeface="Shruti" panose="020B0502040204020203" pitchFamily="34" charset="0"/>
              </a:rPr>
              <a:t> of March is </a:t>
            </a:r>
            <a:r>
              <a:rPr lang="en-GB" sz="1000" dirty="0">
                <a:solidFill>
                  <a:srgbClr val="FF0000"/>
                </a:solidFill>
                <a:cs typeface="Shruti" panose="020B0502040204020203" pitchFamily="34" charset="0"/>
              </a:rPr>
              <a:t>Red Nose Day</a:t>
            </a:r>
            <a:r>
              <a:rPr lang="en-GB" sz="1000" dirty="0">
                <a:cs typeface="Shruti" panose="020B0502040204020203" pitchFamily="34" charset="0"/>
              </a:rPr>
              <a:t>-We will be collecting donations. We recommend £1.00 and encourage parents to bring along the children wearing silly socks and silly hair. The children will be decorating biscuits and face painting will be available. We will collect consent from you nearer the time.</a:t>
            </a:r>
          </a:p>
          <a:p>
            <a:r>
              <a:rPr lang="en-GB" sz="1000" dirty="0">
                <a:cs typeface="Shruti" panose="020B0502040204020203" pitchFamily="34" charset="0"/>
              </a:rPr>
              <a:t>The children will be planting bulbs and making Strawberry fondant flowers, they will be experimenting with flavours on Pancake day.</a:t>
            </a:r>
          </a:p>
          <a:p>
            <a:r>
              <a:rPr lang="en-GB" sz="1000" b="1" u="sng" dirty="0">
                <a:cs typeface="Shruti" panose="020B0502040204020203" pitchFamily="34" charset="0"/>
              </a:rPr>
              <a:t>Dates For March 2025</a:t>
            </a:r>
          </a:p>
          <a:p>
            <a:r>
              <a:rPr lang="en-GB" sz="1000" b="1" u="sng" dirty="0">
                <a:cs typeface="Shruti" panose="020B0502040204020203" pitchFamily="34" charset="0"/>
              </a:rPr>
              <a:t> Preschoolers-</a:t>
            </a:r>
          </a:p>
          <a:p>
            <a:r>
              <a:rPr lang="en-GB" sz="1000" dirty="0">
                <a:cs typeface="Shruti" panose="020B0502040204020203" pitchFamily="34" charset="0"/>
              </a:rPr>
              <a:t>Monday 3</a:t>
            </a:r>
            <a:r>
              <a:rPr lang="en-GB" sz="1000" baseline="30000" dirty="0">
                <a:cs typeface="Shruti" panose="020B0502040204020203" pitchFamily="34" charset="0"/>
              </a:rPr>
              <a:t>rd</a:t>
            </a:r>
            <a:r>
              <a:rPr lang="en-GB" sz="1000" dirty="0">
                <a:cs typeface="Shruti" panose="020B0502040204020203" pitchFamily="34" charset="0"/>
              </a:rPr>
              <a:t> March until Friday 4</a:t>
            </a:r>
            <a:r>
              <a:rPr lang="en-GB" sz="1000" baseline="30000" dirty="0">
                <a:cs typeface="Shruti" panose="020B0502040204020203" pitchFamily="34" charset="0"/>
              </a:rPr>
              <a:t>th</a:t>
            </a:r>
            <a:r>
              <a:rPr lang="en-GB" sz="1000" dirty="0">
                <a:cs typeface="Shruti" panose="020B0502040204020203" pitchFamily="34" charset="0"/>
              </a:rPr>
              <a:t> April</a:t>
            </a:r>
          </a:p>
          <a:p>
            <a:r>
              <a:rPr lang="en-GB" sz="1000" b="1" dirty="0">
                <a:cs typeface="Shruti" panose="020B0502040204020203" pitchFamily="34" charset="0"/>
              </a:rPr>
              <a:t>Easter break- </a:t>
            </a:r>
            <a:r>
              <a:rPr lang="en-GB" sz="1000" dirty="0">
                <a:cs typeface="Shruti" panose="020B0502040204020203" pitchFamily="34" charset="0"/>
              </a:rPr>
              <a:t>Monday 7</a:t>
            </a:r>
            <a:r>
              <a:rPr lang="en-GB" sz="1000" baseline="30000" dirty="0">
                <a:cs typeface="Shruti" panose="020B0502040204020203" pitchFamily="34" charset="0"/>
              </a:rPr>
              <a:t>th</a:t>
            </a:r>
            <a:r>
              <a:rPr lang="en-GB" sz="1000" dirty="0">
                <a:cs typeface="Shruti" panose="020B0502040204020203" pitchFamily="34" charset="0"/>
              </a:rPr>
              <a:t> April until Monday 21</a:t>
            </a:r>
            <a:r>
              <a:rPr lang="en-GB" sz="1000" baseline="30000" dirty="0">
                <a:cs typeface="Shruti" panose="020B0502040204020203" pitchFamily="34" charset="0"/>
              </a:rPr>
              <a:t>st</a:t>
            </a:r>
            <a:r>
              <a:rPr lang="en-GB" sz="1000" dirty="0">
                <a:cs typeface="Shruti" panose="020B0502040204020203" pitchFamily="34" charset="0"/>
              </a:rPr>
              <a:t> April</a:t>
            </a:r>
          </a:p>
          <a:p>
            <a:r>
              <a:rPr lang="en-GB" sz="1000" dirty="0">
                <a:cs typeface="Shruti" panose="020B0502040204020203" pitchFamily="34" charset="0"/>
              </a:rPr>
              <a:t>Preschool children to return Tuesday 22</a:t>
            </a:r>
            <a:r>
              <a:rPr lang="en-GB" sz="1000" baseline="30000" dirty="0">
                <a:cs typeface="Shruti" panose="020B0502040204020203" pitchFamily="34" charset="0"/>
              </a:rPr>
              <a:t>nd</a:t>
            </a:r>
            <a:r>
              <a:rPr lang="en-GB" sz="1000" dirty="0">
                <a:cs typeface="Shruti" panose="020B0502040204020203" pitchFamily="34" charset="0"/>
              </a:rPr>
              <a:t> April</a:t>
            </a:r>
          </a:p>
          <a:p>
            <a:r>
              <a:rPr lang="en-GB" sz="1000" b="1" dirty="0">
                <a:cs typeface="Shruti" panose="020B0502040204020203" pitchFamily="34" charset="0"/>
              </a:rPr>
              <a:t>Nursery closed to all children 18/04/25 Good Friday and 21/04/25 Easter Monday.</a:t>
            </a:r>
          </a:p>
          <a:p>
            <a:r>
              <a:rPr lang="en-GB" sz="1000" b="1" dirty="0">
                <a:cs typeface="Shruti" panose="020B0502040204020203" pitchFamily="34" charset="0"/>
              </a:rPr>
              <a:t>Please ensure you contact the Nursery if you require additional days during the holiday period, these will be chargeable.</a:t>
            </a:r>
          </a:p>
          <a:p>
            <a:r>
              <a:rPr lang="en-GB" sz="1000" b="1" dirty="0">
                <a:cs typeface="Shruti" panose="020B0502040204020203" pitchFamily="34" charset="0"/>
              </a:rPr>
              <a:t>Nursery closed Monday 5</a:t>
            </a:r>
            <a:r>
              <a:rPr lang="en-GB" sz="1000" b="1" baseline="30000" dirty="0">
                <a:cs typeface="Shruti" panose="020B0502040204020203" pitchFamily="34" charset="0"/>
              </a:rPr>
              <a:t>th</a:t>
            </a:r>
            <a:r>
              <a:rPr lang="en-GB" sz="1000" b="1" dirty="0">
                <a:cs typeface="Shruti" panose="020B0502040204020203" pitchFamily="34" charset="0"/>
              </a:rPr>
              <a:t> May, Bank Holiday</a:t>
            </a:r>
          </a:p>
          <a:p>
            <a:r>
              <a:rPr lang="en-GB" sz="1000" b="1" u="sng" dirty="0">
                <a:cs typeface="Shruti" panose="020B0502040204020203" pitchFamily="34" charset="0"/>
              </a:rPr>
              <a:t>Gentle reminders</a:t>
            </a:r>
          </a:p>
          <a:p>
            <a:r>
              <a:rPr lang="en-GB" sz="1000" dirty="0">
                <a:cs typeface="Shruti" panose="020B0502040204020203" pitchFamily="34" charset="0"/>
              </a:rPr>
              <a:t>No shoelaces, skinny jeans or skirts. </a:t>
            </a:r>
          </a:p>
          <a:p>
            <a:r>
              <a:rPr lang="en-GB" sz="1000" dirty="0">
                <a:cs typeface="Shruti" panose="020B0502040204020203" pitchFamily="34" charset="0"/>
              </a:rPr>
              <a:t>Please remember to regularly check your child's bag and replace any items used. Ensure sufficient supplies are provided.</a:t>
            </a:r>
          </a:p>
          <a:p>
            <a:r>
              <a:rPr lang="en-GB" sz="1000" dirty="0">
                <a:cs typeface="Shruti" panose="020B0502040204020203" pitchFamily="34" charset="0"/>
              </a:rPr>
              <a:t>All Nursery children who stay with us for the longer day, please provide a toothbrush and paste to enable us to encourage the children to brush their teeth after tea.</a:t>
            </a:r>
          </a:p>
          <a:p>
            <a:r>
              <a:rPr lang="en-GB" sz="1000" dirty="0">
                <a:cs typeface="Shruti" panose="020B0502040204020203" pitchFamily="34" charset="0"/>
              </a:rPr>
              <a:t>Please check your child's tray on a regular basis to take home any craft they may have made each day.</a:t>
            </a:r>
          </a:p>
        </p:txBody>
      </p:sp>
      <p:sp>
        <p:nvSpPr>
          <p:cNvPr id="8" name="Rectangle 7">
            <a:extLst>
              <a:ext uri="{FF2B5EF4-FFF2-40B4-BE49-F238E27FC236}">
                <a16:creationId xmlns:a16="http://schemas.microsoft.com/office/drawing/2014/main" id="{D1EDC335-EBBA-220B-A6D4-BB0890ECC58D}"/>
              </a:ext>
            </a:extLst>
          </p:cNvPr>
          <p:cNvSpPr/>
          <p:nvPr/>
        </p:nvSpPr>
        <p:spPr>
          <a:xfrm>
            <a:off x="3613980" y="3373143"/>
            <a:ext cx="3244020" cy="292388"/>
          </a:xfrm>
          <a:prstGeom prst="rect">
            <a:avLst/>
          </a:prstGeom>
        </p:spPr>
        <p:txBody>
          <a:bodyPr wrap="square">
            <a:spAutoFit/>
          </a:bodyPr>
          <a:lstStyle/>
          <a:p>
            <a:endParaRPr lang="en-GB" sz="1300">
              <a:latin typeface="Arial Narrow" panose="020B0606020202030204" pitchFamily="34" charset="0"/>
              <a:cs typeface="Shruti" panose="020B0502040204020203" pitchFamily="34" charset="0"/>
            </a:endParaRPr>
          </a:p>
        </p:txBody>
      </p:sp>
      <p:cxnSp>
        <p:nvCxnSpPr>
          <p:cNvPr id="9" name="Straight Connector 8">
            <a:extLst>
              <a:ext uri="{FF2B5EF4-FFF2-40B4-BE49-F238E27FC236}">
                <a16:creationId xmlns:a16="http://schemas.microsoft.com/office/drawing/2014/main" id="{8874AD9A-682B-8BF8-E220-A547C9ADC331}"/>
              </a:ext>
            </a:extLst>
          </p:cNvPr>
          <p:cNvCxnSpPr>
            <a:cxnSpLocks/>
          </p:cNvCxnSpPr>
          <p:nvPr/>
        </p:nvCxnSpPr>
        <p:spPr>
          <a:xfrm>
            <a:off x="3416184" y="2384722"/>
            <a:ext cx="35125" cy="7024696"/>
          </a:xfrm>
          <a:prstGeom prst="line">
            <a:avLst/>
          </a:prstGeom>
        </p:spPr>
        <p:style>
          <a:lnRef idx="1">
            <a:schemeClr val="dk1"/>
          </a:lnRef>
          <a:fillRef idx="0">
            <a:schemeClr val="dk1"/>
          </a:fillRef>
          <a:effectRef idx="0">
            <a:schemeClr val="dk1"/>
          </a:effectRef>
          <a:fontRef idx="minor">
            <a:schemeClr val="tx1"/>
          </a:fontRef>
        </p:style>
      </p:cxnSp>
      <p:sp>
        <p:nvSpPr>
          <p:cNvPr id="10" name="TextBox 9">
            <a:extLst>
              <a:ext uri="{FF2B5EF4-FFF2-40B4-BE49-F238E27FC236}">
                <a16:creationId xmlns:a16="http://schemas.microsoft.com/office/drawing/2014/main" id="{9EDFE071-EB77-38B5-45C6-120E4C7BA8BC}"/>
              </a:ext>
            </a:extLst>
          </p:cNvPr>
          <p:cNvSpPr txBox="1"/>
          <p:nvPr/>
        </p:nvSpPr>
        <p:spPr>
          <a:xfrm>
            <a:off x="3507925" y="2314511"/>
            <a:ext cx="3258332" cy="594008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000" i="0" strike="noStrike" kern="1200" cap="none" spc="0" normalizeH="0" baseline="0" noProof="0" dirty="0">
              <a:ln>
                <a:noFill/>
              </a:ln>
              <a:solidFill>
                <a:prstClr val="black"/>
              </a:solidFill>
              <a:effectLst/>
              <a:uLnTx/>
              <a:uFillTx/>
              <a:cs typeface="Shruti" panose="020B0502040204020203"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GB" sz="1000" b="1" u="sng" dirty="0">
                <a:solidFill>
                  <a:prstClr val="black"/>
                </a:solidFill>
                <a:cs typeface="Shruti" panose="020B0502040204020203" pitchFamily="34" charset="0"/>
              </a:rPr>
              <a:t>Parents evening</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000" dirty="0">
                <a:solidFill>
                  <a:prstClr val="black"/>
                </a:solidFill>
                <a:cs typeface="Shruti" panose="020B0502040204020203" pitchFamily="34" charset="0"/>
              </a:rPr>
              <a:t>This will be held on Thursday 27</a:t>
            </a:r>
            <a:r>
              <a:rPr lang="en-GB" sz="1000" baseline="30000" dirty="0">
                <a:solidFill>
                  <a:prstClr val="black"/>
                </a:solidFill>
                <a:cs typeface="Shruti" panose="020B0502040204020203" pitchFamily="34" charset="0"/>
              </a:rPr>
              <a:t>th</a:t>
            </a:r>
            <a:r>
              <a:rPr lang="en-GB" sz="1000" dirty="0">
                <a:solidFill>
                  <a:prstClr val="black"/>
                </a:solidFill>
                <a:cs typeface="Shruti" panose="020B0502040204020203" pitchFamily="34" charset="0"/>
              </a:rPr>
              <a:t> March between the hours of 5-7pm. Each child will receive their progress summary before this date. The children's journals will be available for you to view, and each child's Keyperson will be present if you wish to discuss anything specific. If you are unable to attend, we can arrange for you to come along at an alternative time.</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000" b="1" dirty="0">
                <a:solidFill>
                  <a:prstClr val="black"/>
                </a:solidFill>
                <a:cs typeface="Shruti" panose="020B0502040204020203" pitchFamily="34" charset="0"/>
              </a:rPr>
              <a:t>Spring Menu-</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000" dirty="0">
                <a:solidFill>
                  <a:prstClr val="black"/>
                </a:solidFill>
                <a:cs typeface="Shruti" panose="020B0502040204020203" pitchFamily="34" charset="0"/>
              </a:rPr>
              <a:t>Our Spring menu will be commencing from Monday 3</a:t>
            </a:r>
            <a:r>
              <a:rPr lang="en-GB" sz="1000" baseline="30000" dirty="0">
                <a:solidFill>
                  <a:prstClr val="black"/>
                </a:solidFill>
                <a:cs typeface="Shruti" panose="020B0502040204020203" pitchFamily="34" charset="0"/>
              </a:rPr>
              <a:t>rd</a:t>
            </a:r>
            <a:r>
              <a:rPr lang="en-GB" sz="1000" dirty="0">
                <a:solidFill>
                  <a:prstClr val="black"/>
                </a:solidFill>
                <a:cs typeface="Shruti" panose="020B0502040204020203" pitchFamily="34" charset="0"/>
              </a:rPr>
              <a:t> March, this will be displayed on the parent notice board and available to view on our website.</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000" b="1" u="sng" dirty="0">
              <a:solidFill>
                <a:prstClr val="black"/>
              </a:solidFill>
              <a:cs typeface="Shruti" panose="020B0502040204020203"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GB" sz="1000" b="1" u="sng" dirty="0">
                <a:solidFill>
                  <a:prstClr val="black"/>
                </a:solidFill>
                <a:cs typeface="Shruti" panose="020B0502040204020203" pitchFamily="34" charset="0"/>
              </a:rPr>
              <a:t>Emergency contacts</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000" dirty="0">
                <a:solidFill>
                  <a:prstClr val="black"/>
                </a:solidFill>
                <a:cs typeface="Shruti" panose="020B0502040204020203" pitchFamily="34" charset="0"/>
              </a:rPr>
              <a:t>please provide a third emergency contact as soon as possible.</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000" dirty="0">
              <a:solidFill>
                <a:prstClr val="black"/>
              </a:solidFill>
              <a:cs typeface="Shruti" panose="020B0502040204020203"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GB" sz="1000" b="1" u="sng" dirty="0">
                <a:solidFill>
                  <a:prstClr val="black"/>
                </a:solidFill>
                <a:cs typeface="Shruti" panose="020B0502040204020203" pitchFamily="34" charset="0"/>
              </a:rPr>
              <a:t>Winter Bugs</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000" dirty="0">
                <a:solidFill>
                  <a:prstClr val="black"/>
                </a:solidFill>
                <a:cs typeface="Shruti" panose="020B0502040204020203" pitchFamily="34" charset="0"/>
              </a:rPr>
              <a:t>If your child has Sickness or Diarrhea please ensure they don’t return to Nursery until 48 hours after the last bout of Sickness or Diarrhea, this will reduce the risk of infections spreading to the other children and the staff. </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000" dirty="0">
                <a:solidFill>
                  <a:prstClr val="black"/>
                </a:solidFill>
                <a:cs typeface="Shruti" panose="020B0502040204020203" pitchFamily="34" charset="0"/>
              </a:rPr>
              <a:t>Please be vigilant as we are in Chicken Pox season.</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000" dirty="0">
              <a:solidFill>
                <a:prstClr val="black"/>
              </a:solidFill>
              <a:cs typeface="Shruti" panose="020B0502040204020203"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GB" sz="1000" b="1" u="sng" dirty="0">
                <a:solidFill>
                  <a:prstClr val="black"/>
                </a:solidFill>
                <a:cs typeface="Shruti" panose="020B0502040204020203" pitchFamily="34" charset="0"/>
              </a:rPr>
              <a:t>New toilet training guidance:</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000" dirty="0">
                <a:solidFill>
                  <a:prstClr val="black"/>
                </a:solidFill>
                <a:cs typeface="Shruti" panose="020B0502040204020203" pitchFamily="34" charset="0"/>
              </a:rPr>
              <a:t>Using the toilet is a new skill that children need to learn. The Department for education has published new guidance which includes information and resources.</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000" dirty="0">
                <a:solidFill>
                  <a:prstClr val="black"/>
                </a:solidFill>
                <a:cs typeface="Shruti" panose="020B0502040204020203" pitchFamily="34" charset="0"/>
              </a:rPr>
              <a:t>I hope this may help any of you who are beginning this next step in your child's development.</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000" dirty="0">
                <a:solidFill>
                  <a:prstClr val="black"/>
                </a:solidFill>
                <a:cs typeface="Shruti" panose="020B0502040204020203" pitchFamily="34" charset="0"/>
              </a:rPr>
              <a:t>Please see the link below.</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000" dirty="0">
                <a:solidFill>
                  <a:prstClr val="black"/>
                </a:solidFill>
                <a:cs typeface="Shruti" panose="020B0502040204020203" pitchFamily="34" charset="0"/>
                <a:hlinkClick r:id="rId3"/>
              </a:rPr>
              <a:t>https://edua-zcmp.maillist-manage.eu/click/195f6ae4daee87a/195f6ae4dae5a65</a:t>
            </a:r>
            <a:r>
              <a:rPr lang="en-GB" sz="1000" dirty="0">
                <a:solidFill>
                  <a:prstClr val="black"/>
                </a:solidFill>
                <a:cs typeface="Shruti" panose="020B0502040204020203" pitchFamily="34" charset="0"/>
              </a:rPr>
              <a:t> </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000" dirty="0">
                <a:solidFill>
                  <a:prstClr val="black"/>
                </a:solidFill>
                <a:cs typeface="Shruti" panose="020B0502040204020203" pitchFamily="34" charset="0"/>
              </a:rPr>
              <a:t>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000" dirty="0">
              <a:solidFill>
                <a:prstClr val="black"/>
              </a:solidFill>
              <a:latin typeface="Bahnschrift Light SemiCondensed" panose="020B0502040204020203" pitchFamily="34" charset="0"/>
              <a:cs typeface="Shruti" panose="020B0502040204020203"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000" dirty="0">
              <a:solidFill>
                <a:prstClr val="black"/>
              </a:solidFill>
              <a:latin typeface="Bahnschrift Light SemiCondensed" panose="020B0502040204020203" pitchFamily="34" charset="0"/>
              <a:cs typeface="Shruti" panose="020B0502040204020203"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000" dirty="0">
              <a:solidFill>
                <a:prstClr val="black"/>
              </a:solidFill>
              <a:latin typeface="Bahnschrift Light SemiCondensed" panose="020B0502040204020203" pitchFamily="34" charset="0"/>
              <a:cs typeface="Shruti" panose="020B0502040204020203" pitchFamily="34" charset="0"/>
            </a:endParaRPr>
          </a:p>
        </p:txBody>
      </p:sp>
      <p:sp>
        <p:nvSpPr>
          <p:cNvPr id="12" name="Rectangle 11">
            <a:extLst>
              <a:ext uri="{FF2B5EF4-FFF2-40B4-BE49-F238E27FC236}">
                <a16:creationId xmlns:a16="http://schemas.microsoft.com/office/drawing/2014/main" id="{ECB0F314-0BC2-71CF-3065-DDF3BF019D98}"/>
              </a:ext>
            </a:extLst>
          </p:cNvPr>
          <p:cNvSpPr/>
          <p:nvPr/>
        </p:nvSpPr>
        <p:spPr>
          <a:xfrm>
            <a:off x="226870" y="1629284"/>
            <a:ext cx="6334006" cy="830997"/>
          </a:xfrm>
          <a:prstGeom prst="rect">
            <a:avLst/>
          </a:prstGeom>
        </p:spPr>
        <p:txBody>
          <a:bodyPr wrap="square">
            <a:spAutoFit/>
          </a:bodyPr>
          <a:lstStyle/>
          <a:p>
            <a:pPr algn="ctr"/>
            <a:r>
              <a:rPr lang="en-GB" sz="2400" b="1" u="sng" dirty="0">
                <a:solidFill>
                  <a:srgbClr val="92D050"/>
                </a:solidFill>
                <a:latin typeface="Dreaming Outloud Script Pro" panose="03050502040304050704" pitchFamily="66" charset="0"/>
                <a:cs typeface="Dreaming Outloud Script Pro" panose="03050502040304050704" pitchFamily="66" charset="0"/>
              </a:rPr>
              <a:t>The Chelsfield Preschool and Nursery Newsletter March  2025</a:t>
            </a:r>
          </a:p>
        </p:txBody>
      </p:sp>
      <p:sp>
        <p:nvSpPr>
          <p:cNvPr id="4" name="TextBox 3">
            <a:extLst>
              <a:ext uri="{FF2B5EF4-FFF2-40B4-BE49-F238E27FC236}">
                <a16:creationId xmlns:a16="http://schemas.microsoft.com/office/drawing/2014/main" id="{0D5B5336-2992-A2C5-4297-7830670ABC52}"/>
              </a:ext>
            </a:extLst>
          </p:cNvPr>
          <p:cNvSpPr txBox="1"/>
          <p:nvPr/>
        </p:nvSpPr>
        <p:spPr>
          <a:xfrm>
            <a:off x="3451309" y="9256737"/>
            <a:ext cx="3429000" cy="523220"/>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400" dirty="0">
                <a:solidFill>
                  <a:prstClr val="black"/>
                </a:solidFill>
                <a:latin typeface="Calibri" panose="020F0502020204030204"/>
              </a:rPr>
              <a:t>Y</a:t>
            </a:r>
            <a:r>
              <a:rPr kumimoji="0" lang="en-GB" sz="1400" b="0" i="0" u="none" strike="noStrike" kern="1200" cap="none" spc="0" normalizeH="0" baseline="0" noProof="0">
                <a:ln>
                  <a:noFill/>
                </a:ln>
                <a:solidFill>
                  <a:prstClr val="black"/>
                </a:solidFill>
                <a:effectLst/>
                <a:uLnTx/>
                <a:uFillTx/>
                <a:latin typeface="Calibri" panose="020F0502020204030204"/>
                <a:ea typeface="+mn-ea"/>
                <a:cs typeface="+mn-cs"/>
              </a:rPr>
              <a:t>ou</a:t>
            </a: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 can contact us on Phone - 01689853183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 Email - Chelsfieldbrom@yahoo.co.uk</a:t>
            </a:r>
            <a:endParaRPr lang="en-GB" sz="1400" dirty="0"/>
          </a:p>
        </p:txBody>
      </p:sp>
      <p:sp>
        <p:nvSpPr>
          <p:cNvPr id="3" name="TextBox 2">
            <a:extLst>
              <a:ext uri="{FF2B5EF4-FFF2-40B4-BE49-F238E27FC236}">
                <a16:creationId xmlns:a16="http://schemas.microsoft.com/office/drawing/2014/main" id="{3B0101E0-DD99-AC3C-98EF-52E84C219282}"/>
              </a:ext>
            </a:extLst>
          </p:cNvPr>
          <p:cNvSpPr txBox="1"/>
          <p:nvPr/>
        </p:nvSpPr>
        <p:spPr>
          <a:xfrm>
            <a:off x="1578795" y="3461959"/>
            <a:ext cx="1653903" cy="861774"/>
          </a:xfrm>
          <a:prstGeom prst="rect">
            <a:avLst/>
          </a:prstGeom>
          <a:noFill/>
        </p:spPr>
        <p:txBody>
          <a:bodyPr wrap="square" rtlCol="0">
            <a:spAutoFit/>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a:ln>
                  <a:noFill/>
                </a:ln>
                <a:solidFill>
                  <a:prstClr val="black"/>
                </a:solidFill>
                <a:effectLst/>
                <a:uLnTx/>
                <a:uFillTx/>
                <a:latin typeface="Calibri" panose="020F0502020204030204"/>
                <a:ea typeface="+mn-ea"/>
                <a:cs typeface="Shruti" panose="020B0502040204020203" pitchFamily="34" charset="0"/>
              </a:rPr>
              <a:t>Mothers' day</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a:ln>
                  <a:noFill/>
                </a:ln>
                <a:solidFill>
                  <a:prstClr val="black"/>
                </a:solidFill>
                <a:effectLst/>
                <a:uLnTx/>
                <a:uFillTx/>
                <a:latin typeface="Calibri" panose="020F0502020204030204"/>
                <a:ea typeface="+mn-ea"/>
                <a:cs typeface="Shruti" panose="020B0502040204020203" pitchFamily="34" charset="0"/>
              </a:rPr>
              <a:t>Woman's day</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a:ln>
                  <a:noFill/>
                </a:ln>
                <a:solidFill>
                  <a:prstClr val="black"/>
                </a:solidFill>
                <a:effectLst/>
                <a:uLnTx/>
                <a:uFillTx/>
                <a:latin typeface="Calibri" panose="020F0502020204030204"/>
                <a:ea typeface="+mn-ea"/>
                <a:cs typeface="Shruti" panose="020B0502040204020203" pitchFamily="34" charset="0"/>
              </a:rPr>
              <a:t>Science week</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a:ln>
                  <a:noFill/>
                </a:ln>
                <a:solidFill>
                  <a:prstClr val="black"/>
                </a:solidFill>
                <a:effectLst/>
                <a:uLnTx/>
                <a:uFillTx/>
                <a:latin typeface="Calibri" panose="020F0502020204030204"/>
                <a:ea typeface="+mn-ea"/>
                <a:cs typeface="Shruti" panose="020B0502040204020203" pitchFamily="34" charset="0"/>
              </a:rPr>
              <a:t>Holi</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a:ln>
                  <a:noFill/>
                </a:ln>
                <a:solidFill>
                  <a:prstClr val="black"/>
                </a:solidFill>
                <a:effectLst/>
                <a:uLnTx/>
                <a:uFillTx/>
                <a:latin typeface="Calibri" panose="020F0502020204030204"/>
                <a:ea typeface="+mn-ea"/>
                <a:cs typeface="Shruti" panose="020B0502040204020203" pitchFamily="34" charset="0"/>
              </a:rPr>
              <a:t>Eid</a:t>
            </a:r>
            <a:endParaRPr kumimoji="0" lang="en-GB" sz="1000" b="0" i="0" u="none" strike="noStrike" kern="1200" cap="none" spc="0" normalizeH="0" baseline="0" noProof="0" dirty="0">
              <a:ln>
                <a:noFill/>
              </a:ln>
              <a:solidFill>
                <a:prstClr val="black"/>
              </a:solidFill>
              <a:effectLst/>
              <a:uLnTx/>
              <a:uFillTx/>
              <a:latin typeface="Calibri" panose="020F0502020204030204"/>
              <a:ea typeface="+mn-ea"/>
              <a:cs typeface="Shruti" panose="020B0502040204020203" pitchFamily="34" charset="0"/>
            </a:endParaRPr>
          </a:p>
        </p:txBody>
      </p:sp>
      <p:pic>
        <p:nvPicPr>
          <p:cNvPr id="5" name="Picture 4">
            <a:extLst>
              <a:ext uri="{FF2B5EF4-FFF2-40B4-BE49-F238E27FC236}">
                <a16:creationId xmlns:a16="http://schemas.microsoft.com/office/drawing/2014/main" id="{34F1436E-9C4D-35C4-8B69-D41D1AD86BFE}"/>
              </a:ext>
            </a:extLst>
          </p:cNvPr>
          <p:cNvPicPr>
            <a:picLocks noChangeAspect="1"/>
          </p:cNvPicPr>
          <p:nvPr/>
        </p:nvPicPr>
        <p:blipFill>
          <a:blip r:embed="rId4"/>
          <a:srcRect t="18852" b="21402"/>
          <a:stretch/>
        </p:blipFill>
        <p:spPr>
          <a:xfrm>
            <a:off x="412548" y="22392"/>
            <a:ext cx="5962650" cy="1599131"/>
          </a:xfrm>
          <a:prstGeom prst="rect">
            <a:avLst/>
          </a:prstGeom>
        </p:spPr>
      </p:pic>
      <p:pic>
        <p:nvPicPr>
          <p:cNvPr id="11" name="Picture 10">
            <a:extLst>
              <a:ext uri="{FF2B5EF4-FFF2-40B4-BE49-F238E27FC236}">
                <a16:creationId xmlns:a16="http://schemas.microsoft.com/office/drawing/2014/main" id="{FF668A6B-1246-E1D6-5DF7-D1C0EB802112}"/>
              </a:ext>
            </a:extLst>
          </p:cNvPr>
          <p:cNvPicPr>
            <a:picLocks noChangeAspect="1"/>
          </p:cNvPicPr>
          <p:nvPr/>
        </p:nvPicPr>
        <p:blipFill>
          <a:blip r:embed="rId5"/>
          <a:stretch>
            <a:fillRect/>
          </a:stretch>
        </p:blipFill>
        <p:spPr>
          <a:xfrm>
            <a:off x="3774874" y="7730772"/>
            <a:ext cx="2646433" cy="1512248"/>
          </a:xfrm>
          <a:prstGeom prst="rect">
            <a:avLst/>
          </a:prstGeom>
        </p:spPr>
      </p:pic>
    </p:spTree>
    <p:extLst>
      <p:ext uri="{BB962C8B-B14F-4D97-AF65-F5344CB8AC3E}">
        <p14:creationId xmlns:p14="http://schemas.microsoft.com/office/powerpoint/2010/main" val="4098429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E89064F-5788-EC1A-4B77-B2FDAC2CE309}"/>
              </a:ext>
            </a:extLst>
          </p:cNvPr>
          <p:cNvSpPr/>
          <p:nvPr/>
        </p:nvSpPr>
        <p:spPr>
          <a:xfrm>
            <a:off x="270186" y="5781040"/>
            <a:ext cx="2767654" cy="338328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1" i="0" u="sng" strike="noStrike" kern="1200" cap="none" spc="0" normalizeH="0" baseline="0" noProof="0" dirty="0">
                <a:ln>
                  <a:noFill/>
                </a:ln>
                <a:solidFill>
                  <a:prstClr val="black"/>
                </a:solidFill>
                <a:effectLst/>
                <a:uLnTx/>
                <a:uFillTx/>
                <a:ea typeface="+mn-ea"/>
                <a:cs typeface="Shruti" panose="020B0502040204020203" pitchFamily="34" charset="0"/>
              </a:rPr>
              <a:t>Local Family Centres</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ea typeface="+mn-ea"/>
              <a:cs typeface="Shruti" panose="020B0502040204020203"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ea typeface="+mn-ea"/>
                <a:cs typeface="Shruti" panose="020B0502040204020203" pitchFamily="34" charset="0"/>
              </a:rPr>
              <a:t>Blenheim Children and Family Centre</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ea typeface="+mn-ea"/>
                <a:cs typeface="Shruti" panose="020B0502040204020203" pitchFamily="34" charset="0"/>
              </a:rPr>
              <a:t>Email –</a:t>
            </a:r>
            <a:r>
              <a:rPr kumimoji="0" lang="en-GB" sz="1200" b="0" i="0" u="none" strike="noStrike" kern="1200" cap="none" spc="0" normalizeH="0" baseline="0" noProof="0" dirty="0">
                <a:ln>
                  <a:noFill/>
                </a:ln>
                <a:solidFill>
                  <a:prstClr val="black"/>
                </a:solidFill>
                <a:effectLst/>
                <a:uLnTx/>
                <a:uFillTx/>
                <a:ea typeface="+mn-ea"/>
                <a:cs typeface="Shruti" panose="020B0502040204020203" pitchFamily="34" charset="0"/>
                <a:hlinkClick r:id="rId2"/>
              </a:rPr>
              <a:t>BLENHEIMCFC@BROMLEY.GOV.UK</a:t>
            </a:r>
            <a:endParaRPr kumimoji="0" lang="en-GB" sz="1200" b="0" i="0" u="none" strike="noStrike" kern="1200" cap="none" spc="0" normalizeH="0" baseline="0" noProof="0" dirty="0">
              <a:ln>
                <a:noFill/>
              </a:ln>
              <a:solidFill>
                <a:prstClr val="black"/>
              </a:solidFill>
              <a:effectLst/>
              <a:uLnTx/>
              <a:uFillTx/>
              <a:ea typeface="+mn-ea"/>
              <a:cs typeface="Shruti" panose="020B0502040204020203"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ea typeface="+mn-ea"/>
                <a:cs typeface="Shruti" panose="020B0502040204020203" pitchFamily="34" charset="0"/>
              </a:rPr>
              <a:t>Phone – 01689 831193</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ea typeface="+mn-ea"/>
              <a:cs typeface="Shruti" panose="020B0502040204020203"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ea typeface="+mn-ea"/>
                <a:cs typeface="Shruti" panose="020B0502040204020203" pitchFamily="34" charset="0"/>
              </a:rPr>
              <a:t>Cotmandene Family Centre</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ea typeface="+mn-ea"/>
                <a:cs typeface="Shruti" panose="020B0502040204020203" pitchFamily="34" charset="0"/>
              </a:rPr>
              <a:t>Email – </a:t>
            </a:r>
            <a:r>
              <a:rPr kumimoji="0" lang="en-GB" sz="1200" b="0" i="0" u="none" strike="noStrike" kern="1200" cap="none" spc="0" normalizeH="0" baseline="0" noProof="0" dirty="0">
                <a:ln>
                  <a:noFill/>
                </a:ln>
                <a:solidFill>
                  <a:prstClr val="black"/>
                </a:solidFill>
                <a:effectLst/>
                <a:uLnTx/>
                <a:uFillTx/>
                <a:ea typeface="+mn-ea"/>
                <a:cs typeface="Shruti" panose="020B0502040204020203" pitchFamily="34" charset="0"/>
                <a:hlinkClick r:id="rId3"/>
              </a:rPr>
              <a:t>COTMANDENECFC@BROMLEY.GOV.UK</a:t>
            </a:r>
            <a:endParaRPr kumimoji="0" lang="en-GB" sz="1200" b="0" i="0" u="none" strike="noStrike" kern="1200" cap="none" spc="0" normalizeH="0" baseline="0" noProof="0" dirty="0">
              <a:ln>
                <a:noFill/>
              </a:ln>
              <a:solidFill>
                <a:prstClr val="black"/>
              </a:solidFill>
              <a:effectLst/>
              <a:uLnTx/>
              <a:uFillTx/>
              <a:ea typeface="+mn-ea"/>
              <a:cs typeface="Shruti" panose="020B0502040204020203"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ea typeface="+mn-ea"/>
                <a:cs typeface="Shruti" panose="020B0502040204020203" pitchFamily="34" charset="0"/>
              </a:rPr>
              <a:t>Phone – 0208 300 2548</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ea typeface="+mn-ea"/>
              <a:cs typeface="Shruti" panose="020B0502040204020203"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ea typeface="+mn-ea"/>
                <a:cs typeface="+mn-cs"/>
              </a:rPr>
              <a:t>Children and Family Centres offer a range of services to meet the needs of children under five and support their families. </a:t>
            </a:r>
            <a:endParaRPr kumimoji="0" lang="en-GB" sz="1200" b="0" i="0" u="none" strike="noStrike" kern="1200" cap="none" spc="0" normalizeH="0" baseline="0" noProof="0" dirty="0">
              <a:ln>
                <a:noFill/>
              </a:ln>
              <a:solidFill>
                <a:prstClr val="black"/>
              </a:solidFill>
              <a:effectLst/>
              <a:uLnTx/>
              <a:uFillTx/>
              <a:ea typeface="+mn-ea"/>
              <a:cs typeface="Shruti" panose="020B0502040204020203" pitchFamily="34" charset="0"/>
            </a:endParaRPr>
          </a:p>
        </p:txBody>
      </p:sp>
      <p:sp>
        <p:nvSpPr>
          <p:cNvPr id="4" name="Rectangle 3">
            <a:extLst>
              <a:ext uri="{FF2B5EF4-FFF2-40B4-BE49-F238E27FC236}">
                <a16:creationId xmlns:a16="http://schemas.microsoft.com/office/drawing/2014/main" id="{720C4BD0-8C2E-591D-587D-2D7C7A11A6F1}"/>
              </a:ext>
            </a:extLst>
          </p:cNvPr>
          <p:cNvSpPr/>
          <p:nvPr/>
        </p:nvSpPr>
        <p:spPr>
          <a:xfrm>
            <a:off x="188530" y="2087298"/>
            <a:ext cx="2849309" cy="325686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5" name="Rectangle 4">
            <a:extLst>
              <a:ext uri="{FF2B5EF4-FFF2-40B4-BE49-F238E27FC236}">
                <a16:creationId xmlns:a16="http://schemas.microsoft.com/office/drawing/2014/main" id="{C4EBD5E9-00A9-453E-4873-E1889803B327}"/>
              </a:ext>
            </a:extLst>
          </p:cNvPr>
          <p:cNvSpPr/>
          <p:nvPr/>
        </p:nvSpPr>
        <p:spPr>
          <a:xfrm>
            <a:off x="188530" y="264626"/>
            <a:ext cx="6334006" cy="954107"/>
          </a:xfrm>
          <a:prstGeom prst="rect">
            <a:avLst/>
          </a:prstGeom>
        </p:spPr>
        <p:txBody>
          <a:bodyPr wrap="square">
            <a:spAutoFit/>
          </a:bodyPr>
          <a:lstStyle/>
          <a:p>
            <a:pPr algn="ctr"/>
            <a:r>
              <a:rPr lang="en-GB" sz="2800" b="1" u="sng" dirty="0">
                <a:solidFill>
                  <a:srgbClr val="92D050"/>
                </a:solidFill>
                <a:latin typeface="Dreaming Outloud Script Pro" panose="03050502040304050704" pitchFamily="66" charset="0"/>
                <a:cs typeface="Dreaming Outloud Script Pro" panose="03050502040304050704" pitchFamily="66" charset="0"/>
              </a:rPr>
              <a:t>The Chelsfield Preschool and Nursery Newsletter March 2025</a:t>
            </a:r>
          </a:p>
        </p:txBody>
      </p:sp>
      <p:pic>
        <p:nvPicPr>
          <p:cNvPr id="6" name="Picture 5" descr="A blue sign with white text&#10;&#10;Description automatically generated with low confidence">
            <a:extLst>
              <a:ext uri="{FF2B5EF4-FFF2-40B4-BE49-F238E27FC236}">
                <a16:creationId xmlns:a16="http://schemas.microsoft.com/office/drawing/2014/main" id="{9F96894E-46D8-3C42-47CA-6A01A469239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09181" y="2020904"/>
            <a:ext cx="2849309" cy="1763858"/>
          </a:xfrm>
          <a:prstGeom prst="rect">
            <a:avLst/>
          </a:prstGeom>
        </p:spPr>
      </p:pic>
      <p:sp>
        <p:nvSpPr>
          <p:cNvPr id="7" name="Rectangle 6">
            <a:extLst>
              <a:ext uri="{FF2B5EF4-FFF2-40B4-BE49-F238E27FC236}">
                <a16:creationId xmlns:a16="http://schemas.microsoft.com/office/drawing/2014/main" id="{CBCB3BA8-A50D-CDD9-782A-C7BE6BE8E4AA}"/>
              </a:ext>
            </a:extLst>
          </p:cNvPr>
          <p:cNvSpPr/>
          <p:nvPr/>
        </p:nvSpPr>
        <p:spPr>
          <a:xfrm>
            <a:off x="3613980" y="3373143"/>
            <a:ext cx="3244020" cy="292388"/>
          </a:xfrm>
          <a:prstGeom prst="rect">
            <a:avLst/>
          </a:prstGeom>
        </p:spPr>
        <p:txBody>
          <a:bodyPr wrap="square">
            <a:spAutoFit/>
          </a:bodyPr>
          <a:lstStyle/>
          <a:p>
            <a:endParaRPr lang="en-GB" sz="1300">
              <a:latin typeface="Bahnschrift Light SemiCondensed" panose="020B0502040204020203" pitchFamily="34" charset="0"/>
              <a:cs typeface="Shruti" panose="020B0502040204020203" pitchFamily="34" charset="0"/>
            </a:endParaRPr>
          </a:p>
        </p:txBody>
      </p:sp>
      <p:sp>
        <p:nvSpPr>
          <p:cNvPr id="8" name="TextBox 7">
            <a:extLst>
              <a:ext uri="{FF2B5EF4-FFF2-40B4-BE49-F238E27FC236}">
                <a16:creationId xmlns:a16="http://schemas.microsoft.com/office/drawing/2014/main" id="{1D9D0AC0-42D9-C89D-911D-A7DA78A94519}"/>
              </a:ext>
            </a:extLst>
          </p:cNvPr>
          <p:cNvSpPr txBox="1"/>
          <p:nvPr/>
        </p:nvSpPr>
        <p:spPr>
          <a:xfrm>
            <a:off x="270186" y="2155902"/>
            <a:ext cx="2462854" cy="3046988"/>
          </a:xfrm>
          <a:prstGeom prst="rect">
            <a:avLst/>
          </a:prstGeom>
          <a:noFill/>
        </p:spPr>
        <p:txBody>
          <a:bodyPr wrap="square">
            <a:spAutoFit/>
          </a:bodyPr>
          <a:lstStyle/>
          <a:p>
            <a:pPr algn="ctr"/>
            <a:r>
              <a:rPr lang="en-GB" sz="1200" dirty="0">
                <a:cs typeface="Shruti" panose="020B0502040204020203" pitchFamily="34" charset="0"/>
              </a:rPr>
              <a:t>NSPCC Helpline</a:t>
            </a:r>
          </a:p>
          <a:p>
            <a:pPr algn="ctr"/>
            <a:r>
              <a:rPr lang="en-GB" sz="1200" dirty="0">
                <a:cs typeface="Shruti" panose="020B0502040204020203" pitchFamily="34" charset="0"/>
              </a:rPr>
              <a:t>Phone: 0808 800 500</a:t>
            </a:r>
          </a:p>
          <a:p>
            <a:pPr algn="ctr"/>
            <a:r>
              <a:rPr lang="en-GB" sz="1200" dirty="0">
                <a:cs typeface="Shruti" panose="020B0502040204020203" pitchFamily="34" charset="0"/>
              </a:rPr>
              <a:t>Email: </a:t>
            </a:r>
            <a:r>
              <a:rPr lang="en-GB" sz="1200" dirty="0" err="1">
                <a:cs typeface="Shruti" panose="020B0502040204020203" pitchFamily="34" charset="0"/>
                <a:hlinkClick r:id="rId5"/>
              </a:rPr>
              <a:t>help@nspcc.org,uk</a:t>
            </a:r>
            <a:endParaRPr lang="en-GB" sz="1200" dirty="0">
              <a:cs typeface="Shruti" panose="020B0502040204020203" pitchFamily="34" charset="0"/>
            </a:endParaRPr>
          </a:p>
          <a:p>
            <a:pPr algn="ctr"/>
            <a:endParaRPr lang="en-GB" sz="1200" dirty="0">
              <a:cs typeface="Shruti" panose="020B0502040204020203" pitchFamily="34" charset="0"/>
            </a:endParaRPr>
          </a:p>
          <a:p>
            <a:pPr algn="ctr"/>
            <a:r>
              <a:rPr lang="en-GB" sz="1200" dirty="0">
                <a:cs typeface="Shruti" panose="020B0502040204020203" pitchFamily="34" charset="0"/>
              </a:rPr>
              <a:t>National Domestic Abuse Helpline</a:t>
            </a:r>
          </a:p>
          <a:p>
            <a:pPr algn="ctr"/>
            <a:r>
              <a:rPr lang="en-GB" sz="1200" dirty="0">
                <a:cs typeface="Shruti" panose="020B0502040204020203" pitchFamily="34" charset="0"/>
              </a:rPr>
              <a:t>Phone: 0808 2000 247</a:t>
            </a:r>
          </a:p>
          <a:p>
            <a:pPr algn="ctr"/>
            <a:r>
              <a:rPr lang="en-GB" sz="1200" dirty="0">
                <a:cs typeface="Shruti" panose="020B0502040204020203" pitchFamily="34" charset="0"/>
              </a:rPr>
              <a:t>Website: </a:t>
            </a:r>
            <a:r>
              <a:rPr lang="en-GB" sz="1200" dirty="0">
                <a:cs typeface="Shruti" panose="020B0502040204020203" pitchFamily="34" charset="0"/>
                <a:hlinkClick r:id="rId6"/>
              </a:rPr>
              <a:t>www.nationaldahelpline.org.uk</a:t>
            </a:r>
            <a:r>
              <a:rPr lang="en-GB" sz="1200" dirty="0">
                <a:cs typeface="Shruti" panose="020B0502040204020203" pitchFamily="34" charset="0"/>
              </a:rPr>
              <a:t> </a:t>
            </a:r>
          </a:p>
          <a:p>
            <a:pPr algn="ctr"/>
            <a:endParaRPr lang="en-GB" sz="1200" dirty="0">
              <a:cs typeface="Shruti" panose="020B0502040204020203" pitchFamily="34" charset="0"/>
            </a:endParaRPr>
          </a:p>
          <a:p>
            <a:pPr algn="ctr"/>
            <a:r>
              <a:rPr lang="en-GB" sz="1200" dirty="0">
                <a:cs typeface="Shruti" panose="020B0502040204020203" pitchFamily="34" charset="0"/>
              </a:rPr>
              <a:t>Bromley and Croydon Women’s Aid (BCWA)</a:t>
            </a:r>
          </a:p>
          <a:p>
            <a:pPr algn="ctr"/>
            <a:r>
              <a:rPr lang="en-GB" sz="1200" dirty="0">
                <a:cs typeface="Shruti" panose="020B0502040204020203" pitchFamily="34" charset="0"/>
              </a:rPr>
              <a:t>Phone: 020 8313 9303</a:t>
            </a:r>
          </a:p>
          <a:p>
            <a:pPr algn="ctr"/>
            <a:r>
              <a:rPr lang="en-GB" sz="1200" dirty="0">
                <a:cs typeface="Shruti" panose="020B0502040204020203" pitchFamily="34" charset="0"/>
              </a:rPr>
              <a:t>Email: </a:t>
            </a:r>
            <a:r>
              <a:rPr lang="en-GB" sz="1200" dirty="0">
                <a:cs typeface="Shruti" panose="020B0502040204020203" pitchFamily="34" charset="0"/>
                <a:hlinkClick r:id="rId7"/>
              </a:rPr>
              <a:t>info@bcwa.org.uk</a:t>
            </a:r>
            <a:endParaRPr lang="en-GB" sz="1200" dirty="0">
              <a:cs typeface="Shruti" panose="020B0502040204020203" pitchFamily="34" charset="0"/>
            </a:endParaRPr>
          </a:p>
          <a:p>
            <a:pPr algn="ctr"/>
            <a:r>
              <a:rPr lang="en-GB" sz="1200" dirty="0">
                <a:cs typeface="Shruti" panose="020B0502040204020203" pitchFamily="34" charset="0"/>
              </a:rPr>
              <a:t>Website: </a:t>
            </a:r>
            <a:r>
              <a:rPr lang="en-GB" sz="1200" dirty="0">
                <a:cs typeface="Shruti" panose="020B0502040204020203" pitchFamily="34" charset="0"/>
                <a:hlinkClick r:id="rId8"/>
              </a:rPr>
              <a:t>www.bcwa.org.uk</a:t>
            </a:r>
            <a:endParaRPr lang="en-GB" sz="1200" dirty="0">
              <a:cs typeface="Shruti" panose="020B0502040204020203" pitchFamily="34" charset="0"/>
            </a:endParaRPr>
          </a:p>
          <a:p>
            <a:pPr algn="ctr"/>
            <a:endParaRPr lang="en-GB" sz="1200" dirty="0">
              <a:latin typeface="Bahnschrift SemiLight SemiConde" panose="020B0502040204020203" pitchFamily="34" charset="0"/>
              <a:cs typeface="Shruti" panose="020B0502040204020203" pitchFamily="34" charset="0"/>
            </a:endParaRPr>
          </a:p>
          <a:p>
            <a:pPr algn="ctr"/>
            <a:endParaRPr lang="en-GB" sz="1200" dirty="0">
              <a:latin typeface="Bahnschrift SemiLight SemiConde" panose="020B0502040204020203" pitchFamily="34" charset="0"/>
              <a:cs typeface="Shruti" panose="020B0502040204020203" pitchFamily="34" charset="0"/>
            </a:endParaRPr>
          </a:p>
        </p:txBody>
      </p:sp>
      <p:sp>
        <p:nvSpPr>
          <p:cNvPr id="10" name="Rectangle 9">
            <a:extLst>
              <a:ext uri="{FF2B5EF4-FFF2-40B4-BE49-F238E27FC236}">
                <a16:creationId xmlns:a16="http://schemas.microsoft.com/office/drawing/2014/main" id="{9B2731D4-FB0D-8868-F1CB-2E5E442122E3}"/>
              </a:ext>
            </a:extLst>
          </p:cNvPr>
          <p:cNvSpPr/>
          <p:nvPr/>
        </p:nvSpPr>
        <p:spPr>
          <a:xfrm>
            <a:off x="3355533" y="3755304"/>
            <a:ext cx="2614281" cy="1763858"/>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a:p>
        </p:txBody>
      </p:sp>
      <p:sp>
        <p:nvSpPr>
          <p:cNvPr id="11" name="TextBox 10">
            <a:extLst>
              <a:ext uri="{FF2B5EF4-FFF2-40B4-BE49-F238E27FC236}">
                <a16:creationId xmlns:a16="http://schemas.microsoft.com/office/drawing/2014/main" id="{3C656AE6-9CC2-3682-6C41-53CA489E4883}"/>
              </a:ext>
            </a:extLst>
          </p:cNvPr>
          <p:cNvSpPr txBox="1"/>
          <p:nvPr/>
        </p:nvSpPr>
        <p:spPr>
          <a:xfrm>
            <a:off x="2814696" y="4031883"/>
            <a:ext cx="3649254" cy="1384995"/>
          </a:xfrm>
          <a:prstGeom prst="rect">
            <a:avLst/>
          </a:prstGeom>
          <a:noFill/>
        </p:spPr>
        <p:txBody>
          <a:bodyPr wrap="square">
            <a:spAutoFit/>
          </a:bodyPr>
          <a:lstStyle/>
          <a:p>
            <a:pPr algn="ctr"/>
            <a:r>
              <a:rPr lang="en-GB" sz="1200" dirty="0"/>
              <a:t>Bromley Fostering Team</a:t>
            </a:r>
          </a:p>
          <a:p>
            <a:pPr algn="ctr"/>
            <a:r>
              <a:rPr lang="en-GB" sz="1200" dirty="0"/>
              <a:t>Phone: 020 8461 7701</a:t>
            </a:r>
          </a:p>
          <a:p>
            <a:pPr algn="ctr"/>
            <a:r>
              <a:rPr lang="en-GB" sz="1200" dirty="0"/>
              <a:t>Email: </a:t>
            </a:r>
            <a:r>
              <a:rPr lang="en-GB" sz="1200" dirty="0">
                <a:hlinkClick r:id="rId9"/>
              </a:rPr>
              <a:t>fostering@bromley.gov.uk</a:t>
            </a:r>
            <a:r>
              <a:rPr lang="en-GB" sz="1200" dirty="0"/>
              <a:t> </a:t>
            </a:r>
          </a:p>
          <a:p>
            <a:pPr algn="ctr"/>
            <a:endParaRPr lang="en-GB" sz="1200" dirty="0"/>
          </a:p>
          <a:p>
            <a:pPr algn="ctr"/>
            <a:r>
              <a:rPr lang="en-GB" sz="1200" dirty="0"/>
              <a:t>IASS Bromley </a:t>
            </a:r>
          </a:p>
          <a:p>
            <a:pPr algn="ctr"/>
            <a:r>
              <a:rPr lang="en-GB" sz="1200" dirty="0"/>
              <a:t>Phone: 020 8461 7630</a:t>
            </a:r>
          </a:p>
          <a:p>
            <a:pPr algn="ctr"/>
            <a:r>
              <a:rPr lang="en-GB" sz="1200" dirty="0"/>
              <a:t>Email: </a:t>
            </a:r>
            <a:r>
              <a:rPr lang="en-GB" sz="1200" dirty="0">
                <a:hlinkClick r:id="rId10"/>
              </a:rPr>
              <a:t>iass@bromley.gov.uk</a:t>
            </a:r>
            <a:r>
              <a:rPr lang="en-GB" sz="1200" dirty="0"/>
              <a:t> </a:t>
            </a:r>
          </a:p>
        </p:txBody>
      </p:sp>
      <p:sp>
        <p:nvSpPr>
          <p:cNvPr id="13" name="TextBox 12">
            <a:extLst>
              <a:ext uri="{FF2B5EF4-FFF2-40B4-BE49-F238E27FC236}">
                <a16:creationId xmlns:a16="http://schemas.microsoft.com/office/drawing/2014/main" id="{9766A540-7271-415A-2B16-4906B5BBD223}"/>
              </a:ext>
            </a:extLst>
          </p:cNvPr>
          <p:cNvSpPr txBox="1"/>
          <p:nvPr/>
        </p:nvSpPr>
        <p:spPr>
          <a:xfrm>
            <a:off x="345202" y="1272821"/>
            <a:ext cx="6167596" cy="646331"/>
          </a:xfrm>
          <a:prstGeom prst="rect">
            <a:avLst/>
          </a:prstGeom>
          <a:noFill/>
        </p:spPr>
        <p:txBody>
          <a:bodyPr wrap="square" rtlCol="0">
            <a:spAutoFit/>
          </a:bodyPr>
          <a:lstStyle/>
          <a:p>
            <a:pPr algn="ctr"/>
            <a:r>
              <a:rPr lang="en-GB"/>
              <a:t>You can contact us on; Phone- 01689853183 </a:t>
            </a:r>
          </a:p>
          <a:p>
            <a:pPr algn="ctr"/>
            <a:r>
              <a:rPr lang="en-GB"/>
              <a:t> Email- Chelsfieldbrom@yahoo.co.uk</a:t>
            </a:r>
          </a:p>
        </p:txBody>
      </p:sp>
      <p:pic>
        <p:nvPicPr>
          <p:cNvPr id="9" name="Picture 8">
            <a:extLst>
              <a:ext uri="{FF2B5EF4-FFF2-40B4-BE49-F238E27FC236}">
                <a16:creationId xmlns:a16="http://schemas.microsoft.com/office/drawing/2014/main" id="{D6E63CEC-B25E-0DD9-0A31-B3883991B9D5}"/>
              </a:ext>
            </a:extLst>
          </p:cNvPr>
          <p:cNvPicPr>
            <a:picLocks noChangeAspect="1"/>
          </p:cNvPicPr>
          <p:nvPr/>
        </p:nvPicPr>
        <p:blipFill>
          <a:blip r:embed="rId11"/>
          <a:stretch>
            <a:fillRect/>
          </a:stretch>
        </p:blipFill>
        <p:spPr>
          <a:xfrm>
            <a:off x="3248654" y="6104049"/>
            <a:ext cx="3339160" cy="728413"/>
          </a:xfrm>
          <a:prstGeom prst="rect">
            <a:avLst/>
          </a:prstGeom>
        </p:spPr>
      </p:pic>
      <p:sp>
        <p:nvSpPr>
          <p:cNvPr id="12" name="TextBox 11">
            <a:extLst>
              <a:ext uri="{FF2B5EF4-FFF2-40B4-BE49-F238E27FC236}">
                <a16:creationId xmlns:a16="http://schemas.microsoft.com/office/drawing/2014/main" id="{CBBF0368-B235-9F1B-CCBB-9CE85C1F20DB}"/>
              </a:ext>
            </a:extLst>
          </p:cNvPr>
          <p:cNvSpPr txBox="1"/>
          <p:nvPr/>
        </p:nvSpPr>
        <p:spPr>
          <a:xfrm>
            <a:off x="3248654" y="6987540"/>
            <a:ext cx="3339160" cy="2031325"/>
          </a:xfrm>
          <a:prstGeom prst="rect">
            <a:avLst/>
          </a:prstGeom>
          <a:noFill/>
        </p:spPr>
        <p:txBody>
          <a:bodyPr wrap="square" rtlCol="0">
            <a:spAutoFit/>
          </a:bodyPr>
          <a:lstStyle/>
          <a:p>
            <a:pPr algn="ctr"/>
            <a:r>
              <a:rPr lang="en-GB" sz="1400" dirty="0"/>
              <a:t>Bromley SEND parents have your say!</a:t>
            </a:r>
          </a:p>
          <a:p>
            <a:pPr algn="ctr"/>
            <a:endParaRPr lang="en-GB" sz="1400" dirty="0"/>
          </a:p>
          <a:p>
            <a:pPr algn="ctr"/>
            <a:r>
              <a:rPr lang="en-GB" sz="1400" dirty="0"/>
              <a:t>We are an independent group of parents and carers who work in partnership with education and health to influence the development of services provided for your child.</a:t>
            </a:r>
          </a:p>
          <a:p>
            <a:pPr algn="ctr"/>
            <a:endParaRPr lang="en-GB" sz="1400" dirty="0"/>
          </a:p>
          <a:p>
            <a:pPr algn="ctr"/>
            <a:r>
              <a:rPr lang="en-GB" sz="1400" dirty="0"/>
              <a:t>https://bromleypcf.co.uk/</a:t>
            </a:r>
          </a:p>
        </p:txBody>
      </p:sp>
    </p:spTree>
    <p:extLst>
      <p:ext uri="{BB962C8B-B14F-4D97-AF65-F5344CB8AC3E}">
        <p14:creationId xmlns:p14="http://schemas.microsoft.com/office/powerpoint/2010/main" val="13257007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 2013 - 2022</Template>
  <TotalTime>628</TotalTime>
  <Words>817</Words>
  <Application>Microsoft Office PowerPoint</Application>
  <PresentationFormat>A4 Paper (210x297 mm)</PresentationFormat>
  <Paragraphs>105</Paragraphs>
  <Slides>2</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vt:i4>
      </vt:variant>
    </vt:vector>
  </HeadingPairs>
  <TitlesOfParts>
    <vt:vector size="12" baseType="lpstr">
      <vt:lpstr>Aptos</vt:lpstr>
      <vt:lpstr>Arial</vt:lpstr>
      <vt:lpstr>Arial Narrow</vt:lpstr>
      <vt:lpstr>Bahnschrift Light SemiCondensed</vt:lpstr>
      <vt:lpstr>Bahnschrift SemiLight SemiConde</vt:lpstr>
      <vt:lpstr>Calibri</vt:lpstr>
      <vt:lpstr>Calibri Light</vt:lpstr>
      <vt:lpstr>Dreaming Outloud Script Pro</vt:lpstr>
      <vt:lpstr>Shruti</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Gary Carter</dc:creator>
  <cp:lastModifiedBy>Gary Carter</cp:lastModifiedBy>
  <cp:revision>6</cp:revision>
  <cp:lastPrinted>2025-02-06T13:26:28Z</cp:lastPrinted>
  <dcterms:created xsi:type="dcterms:W3CDTF">2023-07-03T14:25:20Z</dcterms:created>
  <dcterms:modified xsi:type="dcterms:W3CDTF">2025-03-03T15:09:42Z</dcterms:modified>
</cp:coreProperties>
</file>