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8" r:id="rId3"/>
    <p:sldId id="257" r:id="rId4"/>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4933"/>
    <a:srgbClr val="10C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6E4AC-EDB5-4D37-9CEB-54052001BABF}" v="5" dt="2025-03-03T15:09:05.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33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B13F521D-0E90-4824-BAA5-BCBD7CDF2911}" type="datetimeFigureOut">
              <a:rPr lang="en-GB" smtClean="0"/>
              <a:t>03/04/2025</a:t>
            </a:fld>
            <a:endParaRPr lang="en-GB"/>
          </a:p>
        </p:txBody>
      </p:sp>
      <p:sp>
        <p:nvSpPr>
          <p:cNvPr id="4" name="Slide Image Placeholder 3"/>
          <p:cNvSpPr>
            <a:spLocks noGrp="1" noRot="1" noChangeAspect="1"/>
          </p:cNvSpPr>
          <p:nvPr>
            <p:ph type="sldImg" idx="2"/>
          </p:nvPr>
        </p:nvSpPr>
        <p:spPr>
          <a:xfrm>
            <a:off x="2273300" y="1252538"/>
            <a:ext cx="2341563"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BD6C4923-71C0-435C-8AF6-43AEA96E2962}" type="slidenum">
              <a:rPr lang="en-GB" smtClean="0"/>
              <a:t>‹#›</a:t>
            </a:fld>
            <a:endParaRPr lang="en-GB"/>
          </a:p>
        </p:txBody>
      </p:sp>
    </p:spTree>
    <p:extLst>
      <p:ext uri="{BB962C8B-B14F-4D97-AF65-F5344CB8AC3E}">
        <p14:creationId xmlns:p14="http://schemas.microsoft.com/office/powerpoint/2010/main" val="260234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6C4923-71C0-435C-8AF6-43AEA96E2962}" type="slidenum">
              <a:rPr lang="en-GB" smtClean="0"/>
              <a:t>1</a:t>
            </a:fld>
            <a:endParaRPr lang="en-GB"/>
          </a:p>
        </p:txBody>
      </p:sp>
    </p:spTree>
    <p:extLst>
      <p:ext uri="{BB962C8B-B14F-4D97-AF65-F5344CB8AC3E}">
        <p14:creationId xmlns:p14="http://schemas.microsoft.com/office/powerpoint/2010/main" val="142372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18B25-B01B-F34F-5E04-EA5FC2195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E45AF-4A4A-E576-60B6-92718BC89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6C10D-4C91-D548-C02F-500285A7785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9A13AC-2E32-5A63-FA8C-EA9157D94CE3}"/>
              </a:ext>
            </a:extLst>
          </p:cNvPr>
          <p:cNvSpPr>
            <a:spLocks noGrp="1"/>
          </p:cNvSpPr>
          <p:nvPr>
            <p:ph type="sldNum" sz="quarter" idx="5"/>
          </p:nvPr>
        </p:nvSpPr>
        <p:spPr/>
        <p:txBody>
          <a:bodyPr/>
          <a:lstStyle/>
          <a:p>
            <a:fld id="{BD6C4923-71C0-435C-8AF6-43AEA96E2962}" type="slidenum">
              <a:rPr lang="en-GB" smtClean="0"/>
              <a:t>2</a:t>
            </a:fld>
            <a:endParaRPr lang="en-GB"/>
          </a:p>
        </p:txBody>
      </p:sp>
    </p:spTree>
    <p:extLst>
      <p:ext uri="{BB962C8B-B14F-4D97-AF65-F5344CB8AC3E}">
        <p14:creationId xmlns:p14="http://schemas.microsoft.com/office/powerpoint/2010/main" val="377746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C0C4870-0D95-4C28-BE3D-9A6BD56606D7}" type="datetimeFigureOut">
              <a:rPr lang="en-GB" smtClean="0"/>
              <a:t>03/04/2025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317998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C4870-0D95-4C28-BE3D-9A6BD56606D7}" type="datetimeFigureOut">
              <a:rPr lang="en-GB" smtClean="0"/>
              <a:t>03/04/2025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5640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C4870-0D95-4C28-BE3D-9A6BD56606D7}" type="datetimeFigureOut">
              <a:rPr lang="en-GB" smtClean="0"/>
              <a:t>03/04/2025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282912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C4870-0D95-4C28-BE3D-9A6BD56606D7}" type="datetimeFigureOut">
              <a:rPr lang="en-GB" smtClean="0"/>
              <a:t>03/04/2025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404306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C4870-0D95-4C28-BE3D-9A6BD56606D7}" type="datetimeFigureOut">
              <a:rPr lang="en-GB" smtClean="0"/>
              <a:t>03/04/2025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404411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0C4870-0D95-4C28-BE3D-9A6BD56606D7}" type="datetimeFigureOut">
              <a:rPr lang="en-GB" smtClean="0"/>
              <a:t>03/04/2025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65667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0C4870-0D95-4C28-BE3D-9A6BD56606D7}" type="datetimeFigureOut">
              <a:rPr lang="en-GB" smtClean="0"/>
              <a:t>03/04/2025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32862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0C4870-0D95-4C28-BE3D-9A6BD56606D7}" type="datetimeFigureOut">
              <a:rPr lang="en-GB" smtClean="0"/>
              <a:t>03/04/2025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30327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C4870-0D95-4C28-BE3D-9A6BD56606D7}" type="datetimeFigureOut">
              <a:rPr lang="en-GB" smtClean="0"/>
              <a:t>03/04/2025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377447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0C4870-0D95-4C28-BE3D-9A6BD56606D7}" type="datetimeFigureOut">
              <a:rPr lang="en-GB" smtClean="0"/>
              <a:t>03/04/2025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4657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0C4870-0D95-4C28-BE3D-9A6BD56606D7}" type="datetimeFigureOut">
              <a:rPr lang="en-GB" smtClean="0"/>
              <a:t>03/04/2025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227700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C0C4870-0D95-4C28-BE3D-9A6BD56606D7}" type="datetimeFigureOut">
              <a:rPr lang="en-GB" smtClean="0"/>
              <a:t>03/04/2025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83DD939-4B74-4818-A7FF-EEDDB94C25E2}" type="slidenum">
              <a:rPr lang="en-GB" smtClean="0"/>
              <a:t>‹#›</a:t>
            </a:fld>
            <a:endParaRPr lang="en-GB"/>
          </a:p>
        </p:txBody>
      </p:sp>
    </p:spTree>
    <p:extLst>
      <p:ext uri="{BB962C8B-B14F-4D97-AF65-F5344CB8AC3E}">
        <p14:creationId xmlns:p14="http://schemas.microsoft.com/office/powerpoint/2010/main" val="3808639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a-zcmp.maillist-manage.eu/click/195f6ae4daee87a/195f6ae4dae5a6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www.bcwa.org.uk/" TargetMode="External"/><Relationship Id="rId3" Type="http://schemas.openxmlformats.org/officeDocument/2006/relationships/hyperlink" Target="mailto:COTMANDENECFC@BROMLEY.GOV.UK" TargetMode="External"/><Relationship Id="rId7" Type="http://schemas.openxmlformats.org/officeDocument/2006/relationships/hyperlink" Target="mailto:info@bcwa.org.uk" TargetMode="External"/><Relationship Id="rId2" Type="http://schemas.openxmlformats.org/officeDocument/2006/relationships/hyperlink" Target="mailto:BLENHEIMCFC@BROMLEY.GOV.UK" TargetMode="External"/><Relationship Id="rId1" Type="http://schemas.openxmlformats.org/officeDocument/2006/relationships/slideLayout" Target="../slideLayouts/slideLayout7.xml"/><Relationship Id="rId6" Type="http://schemas.openxmlformats.org/officeDocument/2006/relationships/hyperlink" Target="http://www.nationaldahelpline.org.uk/" TargetMode="External"/><Relationship Id="rId11" Type="http://schemas.openxmlformats.org/officeDocument/2006/relationships/image" Target="../media/image8.png"/><Relationship Id="rId5" Type="http://schemas.openxmlformats.org/officeDocument/2006/relationships/hyperlink" Target="mailto:help@nspcc.org,uk" TargetMode="External"/><Relationship Id="rId10" Type="http://schemas.openxmlformats.org/officeDocument/2006/relationships/hyperlink" Target="mailto:iass@bromley.gov.uk" TargetMode="External"/><Relationship Id="rId4" Type="http://schemas.openxmlformats.org/officeDocument/2006/relationships/image" Target="../media/image7.png"/><Relationship Id="rId9" Type="http://schemas.openxmlformats.org/officeDocument/2006/relationships/hyperlink" Target="mailto:fostering@bromley.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E99A43-DB62-5A3D-91C5-CE481130C683}"/>
              </a:ext>
            </a:extLst>
          </p:cNvPr>
          <p:cNvSpPr/>
          <p:nvPr/>
        </p:nvSpPr>
        <p:spPr>
          <a:xfrm>
            <a:off x="3613980" y="2384722"/>
            <a:ext cx="3168460" cy="1200329"/>
          </a:xfrm>
          <a:prstGeom prst="rect">
            <a:avLst/>
          </a:prstGeom>
        </p:spPr>
        <p:txBody>
          <a:bodyPr wrap="square">
            <a:spAutoFit/>
          </a:bodyPr>
          <a:lstStyle/>
          <a:p>
            <a:endParaRPr lang="en-GB" sz="1200">
              <a:solidFill>
                <a:prstClr val="black"/>
              </a:solidFill>
              <a:latin typeface="Arial Narrow" panose="020B0606020202030204" pitchFamily="34" charset="0"/>
              <a:cs typeface="Shruti" panose="020B0502040204020203" pitchFamily="34" charset="0"/>
            </a:endParaRPr>
          </a:p>
          <a:p>
            <a:endParaRPr lang="en-GB" sz="1200">
              <a:solidFill>
                <a:prstClr val="black"/>
              </a:solidFill>
              <a:latin typeface="Arial Narrow" panose="020B0606020202030204" pitchFamily="34" charset="0"/>
              <a:cs typeface="Shruti" panose="020B0502040204020203" pitchFamily="34" charset="0"/>
            </a:endParaRPr>
          </a:p>
          <a:p>
            <a:endParaRPr lang="en-GB" sz="1200">
              <a:solidFill>
                <a:prstClr val="black"/>
              </a:solidFill>
              <a:latin typeface="Arial Narrow" panose="020B0606020202030204" pitchFamily="34" charset="0"/>
              <a:cs typeface="Shruti" panose="020B0502040204020203" pitchFamily="34" charset="0"/>
            </a:endParaRPr>
          </a:p>
          <a:p>
            <a:endParaRPr lang="en-GB" sz="1200">
              <a:solidFill>
                <a:prstClr val="black"/>
              </a:solidFill>
              <a:latin typeface="Arial Narrow" panose="020B0606020202030204" pitchFamily="34" charset="0"/>
              <a:cs typeface="Shruti" panose="020B0502040204020203" pitchFamily="34" charset="0"/>
            </a:endParaRPr>
          </a:p>
          <a:p>
            <a:pPr lvl="0"/>
            <a:endParaRPr lang="en-GB" sz="1200">
              <a:solidFill>
                <a:prstClr val="black"/>
              </a:solidFill>
              <a:latin typeface="Arial Narrow" panose="020B0606020202030204" pitchFamily="34" charset="0"/>
              <a:cs typeface="Shruti" panose="020B0502040204020203" pitchFamily="34" charset="0"/>
            </a:endParaRPr>
          </a:p>
          <a:p>
            <a:pPr lvl="0"/>
            <a:endParaRPr lang="en-GB" sz="1200">
              <a:solidFill>
                <a:prstClr val="black"/>
              </a:solidFill>
              <a:latin typeface="Arial Narrow" panose="020B0606020202030204" pitchFamily="34" charset="0"/>
              <a:cs typeface="Shruti" panose="020B0502040204020203" pitchFamily="34" charset="0"/>
            </a:endParaRPr>
          </a:p>
        </p:txBody>
      </p:sp>
      <p:sp>
        <p:nvSpPr>
          <p:cNvPr id="7" name="TextBox 6">
            <a:extLst>
              <a:ext uri="{FF2B5EF4-FFF2-40B4-BE49-F238E27FC236}">
                <a16:creationId xmlns:a16="http://schemas.microsoft.com/office/drawing/2014/main" id="{302484B5-D6C3-DABD-2407-E14BF1408C64}"/>
              </a:ext>
            </a:extLst>
          </p:cNvPr>
          <p:cNvSpPr txBox="1"/>
          <p:nvPr/>
        </p:nvSpPr>
        <p:spPr>
          <a:xfrm>
            <a:off x="103969" y="1734533"/>
            <a:ext cx="3259187" cy="76328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cs typeface="Shruti" panose="020B0502040204020203" pitchFamily="34" charset="0"/>
            </a:endParaRPr>
          </a:p>
          <a:p>
            <a:endParaRPr lang="en-GB" sz="1000" dirty="0">
              <a:cs typeface="Shruti" panose="020B0502040204020203" pitchFamily="34" charset="0"/>
            </a:endParaRPr>
          </a:p>
          <a:p>
            <a:endParaRPr lang="en-GB" sz="1000" dirty="0">
              <a:cs typeface="Shruti" panose="020B0502040204020203" pitchFamily="34" charset="0"/>
            </a:endParaRPr>
          </a:p>
          <a:p>
            <a:endParaRPr lang="en-GB" sz="1000" dirty="0">
              <a:cs typeface="Shruti" panose="020B0502040204020203" pitchFamily="34" charset="0"/>
            </a:endParaRPr>
          </a:p>
          <a:p>
            <a:r>
              <a:rPr lang="en-GB" sz="1000" b="1" dirty="0">
                <a:solidFill>
                  <a:schemeClr val="accent1"/>
                </a:solidFill>
                <a:cs typeface="Shruti" panose="020B0502040204020203" pitchFamily="34" charset="0"/>
              </a:rPr>
              <a:t>Happy April</a:t>
            </a:r>
          </a:p>
          <a:p>
            <a:r>
              <a:rPr lang="en-GB" sz="1000" b="1" dirty="0">
                <a:cs typeface="Shruti" panose="020B0502040204020203" pitchFamily="34" charset="0"/>
              </a:rPr>
              <a:t>Thank you to all who attended our parents evening. It was a great success and our busiest yet.</a:t>
            </a:r>
          </a:p>
          <a:p>
            <a:endParaRPr lang="en-GB" sz="1000" b="1" dirty="0">
              <a:cs typeface="Shruti" panose="020B0502040204020203" pitchFamily="34" charset="0"/>
            </a:endParaRPr>
          </a:p>
          <a:p>
            <a:r>
              <a:rPr lang="en-GB" sz="1000" b="1" dirty="0">
                <a:cs typeface="Shruti" panose="020B0502040204020203" pitchFamily="34" charset="0"/>
              </a:rPr>
              <a:t>Theme for April- Traditional stories</a:t>
            </a:r>
            <a:endParaRPr lang="en-GB" sz="1000" dirty="0">
              <a:cs typeface="Shruti" panose="020B0502040204020203" pitchFamily="34" charset="0"/>
            </a:endParaRPr>
          </a:p>
          <a:p>
            <a:r>
              <a:rPr lang="en-GB" sz="1000" dirty="0">
                <a:cs typeface="Shruti" panose="020B0502040204020203" pitchFamily="34" charset="0"/>
              </a:rPr>
              <a:t>We will be looking at-</a:t>
            </a:r>
          </a:p>
          <a:p>
            <a:pPr marL="171450" indent="-171450">
              <a:buFont typeface="Arial" panose="020B0604020202020204" pitchFamily="34" charset="0"/>
              <a:buChar char="•"/>
            </a:pPr>
            <a:r>
              <a:rPr lang="en-GB" sz="1000" dirty="0">
                <a:cs typeface="Shruti" panose="020B0502040204020203" pitchFamily="34" charset="0"/>
              </a:rPr>
              <a:t>Goldilocks and the three bears</a:t>
            </a:r>
          </a:p>
          <a:p>
            <a:pPr marL="171450" indent="-171450">
              <a:buFont typeface="Arial" panose="020B0604020202020204" pitchFamily="34" charset="0"/>
              <a:buChar char="•"/>
            </a:pPr>
            <a:r>
              <a:rPr lang="en-GB" sz="1000" dirty="0">
                <a:cs typeface="Shruti" panose="020B0502040204020203" pitchFamily="34" charset="0"/>
              </a:rPr>
              <a:t>Three little pigs</a:t>
            </a:r>
          </a:p>
          <a:p>
            <a:pPr marL="171450" indent="-171450">
              <a:buFont typeface="Arial" panose="020B0604020202020204" pitchFamily="34" charset="0"/>
              <a:buChar char="•"/>
            </a:pPr>
            <a:r>
              <a:rPr lang="en-GB" sz="1000" dirty="0">
                <a:cs typeface="Shruti" panose="020B0502040204020203" pitchFamily="34" charset="0"/>
              </a:rPr>
              <a:t>Favourite stories</a:t>
            </a:r>
          </a:p>
          <a:p>
            <a:pPr marL="171450" indent="-171450">
              <a:buFont typeface="Arial" panose="020B0604020202020204" pitchFamily="34" charset="0"/>
              <a:buChar char="•"/>
            </a:pPr>
            <a:r>
              <a:rPr lang="en-GB" sz="1000" dirty="0">
                <a:cs typeface="Shruti" panose="020B0502040204020203" pitchFamily="34" charset="0"/>
              </a:rPr>
              <a:t>Creating a Character</a:t>
            </a:r>
          </a:p>
          <a:p>
            <a:r>
              <a:rPr lang="en-GB" sz="1000" b="1" dirty="0">
                <a:cs typeface="Shruti" panose="020B0502040204020203" pitchFamily="34" charset="0"/>
              </a:rPr>
              <a:t>We will be celebrating-</a:t>
            </a:r>
          </a:p>
          <a:p>
            <a:pPr marL="171450" indent="-171450">
              <a:buFont typeface="Arial" panose="020B0604020202020204" pitchFamily="34" charset="0"/>
              <a:buChar char="•"/>
            </a:pPr>
            <a:r>
              <a:rPr lang="en-GB" sz="1000" dirty="0">
                <a:cs typeface="Shruti" panose="020B0502040204020203" pitchFamily="34" charset="0"/>
              </a:rPr>
              <a:t>St Georges Day</a:t>
            </a:r>
          </a:p>
          <a:p>
            <a:pPr marL="171450" indent="-171450">
              <a:buFont typeface="Arial" panose="020B0604020202020204" pitchFamily="34" charset="0"/>
              <a:buChar char="•"/>
            </a:pPr>
            <a:r>
              <a:rPr lang="en-GB" sz="1000" dirty="0">
                <a:cs typeface="Shruti" panose="020B0502040204020203" pitchFamily="34" charset="0"/>
              </a:rPr>
              <a:t>Easter</a:t>
            </a:r>
          </a:p>
          <a:p>
            <a:endParaRPr lang="en-GB" sz="1000" b="1" u="sng" dirty="0">
              <a:cs typeface="Shruti" panose="020B0502040204020203" pitchFamily="34" charset="0"/>
            </a:endParaRPr>
          </a:p>
          <a:p>
            <a:r>
              <a:rPr lang="en-GB" sz="1000" b="1" u="sng" dirty="0">
                <a:cs typeface="Shruti" panose="020B0502040204020203" pitchFamily="34" charset="0"/>
              </a:rPr>
              <a:t>Dates For April 2025</a:t>
            </a:r>
          </a:p>
          <a:p>
            <a:r>
              <a:rPr lang="en-GB" sz="1000" b="1" u="sng" dirty="0">
                <a:cs typeface="Shruti" panose="020B0502040204020203" pitchFamily="34" charset="0"/>
              </a:rPr>
              <a:t> Preschoolers-</a:t>
            </a:r>
          </a:p>
          <a:p>
            <a:r>
              <a:rPr lang="en-GB" sz="1000" dirty="0">
                <a:cs typeface="Shruti" panose="020B0502040204020203" pitchFamily="34" charset="0"/>
              </a:rPr>
              <a:t>Friday 4</a:t>
            </a:r>
            <a:r>
              <a:rPr lang="en-GB" sz="1000" baseline="30000" dirty="0">
                <a:cs typeface="Shruti" panose="020B0502040204020203" pitchFamily="34" charset="0"/>
              </a:rPr>
              <a:t>th</a:t>
            </a:r>
            <a:r>
              <a:rPr lang="en-GB" sz="1000" dirty="0">
                <a:cs typeface="Shruti" panose="020B0502040204020203" pitchFamily="34" charset="0"/>
              </a:rPr>
              <a:t> April- Last day of term</a:t>
            </a:r>
          </a:p>
          <a:p>
            <a:r>
              <a:rPr lang="en-GB" sz="1000" b="1" dirty="0">
                <a:cs typeface="Shruti" panose="020B0502040204020203" pitchFamily="34" charset="0"/>
              </a:rPr>
              <a:t>Easter break- </a:t>
            </a:r>
            <a:r>
              <a:rPr lang="en-GB" sz="1000" dirty="0">
                <a:cs typeface="Shruti" panose="020B0502040204020203" pitchFamily="34" charset="0"/>
              </a:rPr>
              <a:t>Monday 7</a:t>
            </a:r>
            <a:r>
              <a:rPr lang="en-GB" sz="1000" baseline="30000" dirty="0">
                <a:cs typeface="Shruti" panose="020B0502040204020203" pitchFamily="34" charset="0"/>
              </a:rPr>
              <a:t>th</a:t>
            </a:r>
            <a:r>
              <a:rPr lang="en-GB" sz="1000" dirty="0">
                <a:cs typeface="Shruti" panose="020B0502040204020203" pitchFamily="34" charset="0"/>
              </a:rPr>
              <a:t> April until Monday 21</a:t>
            </a:r>
            <a:r>
              <a:rPr lang="en-GB" sz="1000" baseline="30000" dirty="0">
                <a:cs typeface="Shruti" panose="020B0502040204020203" pitchFamily="34" charset="0"/>
              </a:rPr>
              <a:t>st</a:t>
            </a:r>
            <a:r>
              <a:rPr lang="en-GB" sz="1000" dirty="0">
                <a:cs typeface="Shruti" panose="020B0502040204020203" pitchFamily="34" charset="0"/>
              </a:rPr>
              <a:t> April</a:t>
            </a:r>
          </a:p>
          <a:p>
            <a:r>
              <a:rPr lang="en-GB" sz="1000" dirty="0">
                <a:cs typeface="Shruti" panose="020B0502040204020203" pitchFamily="34" charset="0"/>
              </a:rPr>
              <a:t>Preschool children to return Tuesday 22</a:t>
            </a:r>
            <a:r>
              <a:rPr lang="en-GB" sz="1000" baseline="30000" dirty="0">
                <a:cs typeface="Shruti" panose="020B0502040204020203" pitchFamily="34" charset="0"/>
              </a:rPr>
              <a:t>nd</a:t>
            </a:r>
            <a:r>
              <a:rPr lang="en-GB" sz="1000" dirty="0">
                <a:cs typeface="Shruti" panose="020B0502040204020203" pitchFamily="34" charset="0"/>
              </a:rPr>
              <a:t> April</a:t>
            </a:r>
          </a:p>
          <a:p>
            <a:endParaRPr lang="en-GB" sz="1000" b="1" u="sng" dirty="0">
              <a:cs typeface="Shruti" panose="020B0502040204020203" pitchFamily="34" charset="0"/>
            </a:endParaRPr>
          </a:p>
          <a:p>
            <a:r>
              <a:rPr lang="en-GB" sz="1000" b="1" u="sng" dirty="0">
                <a:cs typeface="Shruti" panose="020B0502040204020203" pitchFamily="34" charset="0"/>
              </a:rPr>
              <a:t>Nursery closed </a:t>
            </a:r>
            <a:r>
              <a:rPr lang="en-GB" sz="1000" b="1" dirty="0">
                <a:cs typeface="Shruti" panose="020B0502040204020203" pitchFamily="34" charset="0"/>
              </a:rPr>
              <a:t>to all children 18/04/25 Good Friday and 21/04/25 Easter Monday.</a:t>
            </a:r>
          </a:p>
          <a:p>
            <a:r>
              <a:rPr lang="en-GB" sz="1000" b="1" dirty="0">
                <a:cs typeface="Shruti" panose="020B0502040204020203" pitchFamily="34" charset="0"/>
              </a:rPr>
              <a:t>Nursery closed Monday 5</a:t>
            </a:r>
            <a:r>
              <a:rPr lang="en-GB" sz="1000" b="1" baseline="30000" dirty="0">
                <a:cs typeface="Shruti" panose="020B0502040204020203" pitchFamily="34" charset="0"/>
              </a:rPr>
              <a:t>th</a:t>
            </a:r>
            <a:r>
              <a:rPr lang="en-GB" sz="1000" b="1" dirty="0">
                <a:cs typeface="Shruti" panose="020B0502040204020203" pitchFamily="34" charset="0"/>
              </a:rPr>
              <a:t> May, Monday 26</a:t>
            </a:r>
            <a:r>
              <a:rPr lang="en-GB" sz="1000" b="1" baseline="30000" dirty="0">
                <a:cs typeface="Shruti" panose="020B0502040204020203" pitchFamily="34" charset="0"/>
              </a:rPr>
              <a:t>th</a:t>
            </a:r>
            <a:r>
              <a:rPr lang="en-GB" sz="1000" b="1" dirty="0">
                <a:cs typeface="Shruti" panose="020B0502040204020203" pitchFamily="34" charset="0"/>
              </a:rPr>
              <a:t> May Bank Holiday</a:t>
            </a:r>
          </a:p>
          <a:p>
            <a:endParaRPr lang="en-GB" sz="1000" b="1" u="sng" dirty="0">
              <a:cs typeface="Shruti" panose="020B0502040204020203" pitchFamily="34" charset="0"/>
            </a:endParaRPr>
          </a:p>
          <a:p>
            <a:r>
              <a:rPr lang="en-GB" sz="1000" b="1" u="sng" dirty="0">
                <a:cs typeface="Shruti" panose="020B0502040204020203" pitchFamily="34" charset="0"/>
              </a:rPr>
              <a:t>Gentle reminders</a:t>
            </a:r>
          </a:p>
          <a:p>
            <a:pPr marL="171450" indent="-171450">
              <a:buFont typeface="Arial" panose="020B0604020202020204" pitchFamily="34" charset="0"/>
              <a:buChar char="•"/>
            </a:pPr>
            <a:r>
              <a:rPr lang="en-GB" sz="1000" dirty="0">
                <a:cs typeface="Shruti" panose="020B0502040204020203" pitchFamily="34" charset="0"/>
              </a:rPr>
              <a:t>No shoelaces, skinny jeans, dresses or skirts, please also be aware that vests with poppers are not ideal, if possible, can children wear vests minus these please.</a:t>
            </a:r>
          </a:p>
          <a:p>
            <a:pPr marL="171450" indent="-171450">
              <a:buFont typeface="Arial" panose="020B0604020202020204" pitchFamily="34" charset="0"/>
              <a:buChar char="•"/>
            </a:pPr>
            <a:endParaRPr lang="en-GB" sz="1000" dirty="0">
              <a:cs typeface="Shruti" panose="020B0502040204020203" pitchFamily="34" charset="0"/>
            </a:endParaRPr>
          </a:p>
          <a:p>
            <a:pPr marL="171450" indent="-171450">
              <a:buFont typeface="Arial" panose="020B0604020202020204" pitchFamily="34" charset="0"/>
              <a:buChar char="•"/>
            </a:pPr>
            <a:r>
              <a:rPr lang="en-GB" sz="1000" dirty="0">
                <a:cs typeface="Shruti" panose="020B0502040204020203" pitchFamily="34" charset="0"/>
              </a:rPr>
              <a:t>No jewellery to be worn, we have seen an increase in jewellery worn by the children, this can be a Safeguarding concern, and we are unable to be responsible for its safe return. </a:t>
            </a:r>
          </a:p>
          <a:p>
            <a:pPr marL="171450" indent="-171450">
              <a:buFont typeface="Arial" panose="020B0604020202020204" pitchFamily="34" charset="0"/>
              <a:buChar char="•"/>
            </a:pPr>
            <a:endParaRPr lang="en-GB" sz="1000" dirty="0">
              <a:cs typeface="Shruti" panose="020B0502040204020203" pitchFamily="34" charset="0"/>
            </a:endParaRPr>
          </a:p>
          <a:p>
            <a:pPr marL="171450" indent="-171450">
              <a:buFont typeface="Arial" panose="020B0604020202020204" pitchFamily="34" charset="0"/>
              <a:buChar char="•"/>
            </a:pPr>
            <a:r>
              <a:rPr lang="en-GB" sz="1000" dirty="0">
                <a:cs typeface="Shruti" panose="020B0502040204020203" pitchFamily="34" charset="0"/>
              </a:rPr>
              <a:t>Please remember to regularly check your child's bag and replace any items used. Ensure sufficient supplies are provided and nappies replaced on a daily basis.</a:t>
            </a:r>
          </a:p>
          <a:p>
            <a:pPr marL="171450" indent="-171450">
              <a:buFont typeface="Arial" panose="020B0604020202020204" pitchFamily="34" charset="0"/>
              <a:buChar char="•"/>
            </a:pPr>
            <a:endParaRPr lang="en-GB" sz="1000" dirty="0">
              <a:cs typeface="Shruti" panose="020B0502040204020203" pitchFamily="34" charset="0"/>
            </a:endParaRPr>
          </a:p>
          <a:p>
            <a:pPr marL="171450" indent="-171450">
              <a:buFont typeface="Arial" panose="020B0604020202020204" pitchFamily="34" charset="0"/>
              <a:buChar char="•"/>
            </a:pPr>
            <a:r>
              <a:rPr lang="en-GB" sz="1000" dirty="0">
                <a:cs typeface="Shruti" panose="020B0502040204020203" pitchFamily="34" charset="0"/>
              </a:rPr>
              <a:t>All Nursery children who stay with us for the longer day, please provide a toothbrush and paste to enable us to encourage the children to brush their teeth after tea.</a:t>
            </a:r>
          </a:p>
          <a:p>
            <a:pPr marL="171450" indent="-171450">
              <a:buFont typeface="Arial" panose="020B0604020202020204" pitchFamily="34" charset="0"/>
              <a:buChar char="•"/>
            </a:pPr>
            <a:endParaRPr lang="en-GB" sz="1000" dirty="0">
              <a:cs typeface="Shruti" panose="020B0502040204020203" pitchFamily="34" charset="0"/>
            </a:endParaRPr>
          </a:p>
          <a:p>
            <a:pPr marL="171450" indent="-171450">
              <a:buFont typeface="Arial" panose="020B0604020202020204" pitchFamily="34" charset="0"/>
              <a:buChar char="•"/>
            </a:pPr>
            <a:r>
              <a:rPr lang="en-GB" sz="1000" dirty="0">
                <a:cs typeface="Shruti" panose="020B0502040204020203" pitchFamily="34" charset="0"/>
              </a:rPr>
              <a:t>Please check your child's tray on a regular basis to take home any craft they may have made each day.</a:t>
            </a:r>
          </a:p>
        </p:txBody>
      </p:sp>
      <p:sp>
        <p:nvSpPr>
          <p:cNvPr id="8" name="Rectangle 7">
            <a:extLst>
              <a:ext uri="{FF2B5EF4-FFF2-40B4-BE49-F238E27FC236}">
                <a16:creationId xmlns:a16="http://schemas.microsoft.com/office/drawing/2014/main" id="{D1EDC335-EBBA-220B-A6D4-BB0890ECC58D}"/>
              </a:ext>
            </a:extLst>
          </p:cNvPr>
          <p:cNvSpPr/>
          <p:nvPr/>
        </p:nvSpPr>
        <p:spPr>
          <a:xfrm>
            <a:off x="3613980" y="3373143"/>
            <a:ext cx="3244020" cy="292388"/>
          </a:xfrm>
          <a:prstGeom prst="rect">
            <a:avLst/>
          </a:prstGeom>
        </p:spPr>
        <p:txBody>
          <a:bodyPr wrap="square">
            <a:spAutoFit/>
          </a:bodyPr>
          <a:lstStyle/>
          <a:p>
            <a:endParaRPr lang="en-GB" sz="1300">
              <a:latin typeface="Arial Narrow" panose="020B0606020202030204" pitchFamily="34" charset="0"/>
              <a:cs typeface="Shruti" panose="020B0502040204020203" pitchFamily="34" charset="0"/>
            </a:endParaRPr>
          </a:p>
        </p:txBody>
      </p:sp>
      <p:cxnSp>
        <p:nvCxnSpPr>
          <p:cNvPr id="9" name="Straight Connector 8">
            <a:extLst>
              <a:ext uri="{FF2B5EF4-FFF2-40B4-BE49-F238E27FC236}">
                <a16:creationId xmlns:a16="http://schemas.microsoft.com/office/drawing/2014/main" id="{8874AD9A-682B-8BF8-E220-A547C9ADC331}"/>
              </a:ext>
            </a:extLst>
          </p:cNvPr>
          <p:cNvCxnSpPr>
            <a:cxnSpLocks/>
          </p:cNvCxnSpPr>
          <p:nvPr/>
        </p:nvCxnSpPr>
        <p:spPr>
          <a:xfrm>
            <a:off x="3416184" y="2384722"/>
            <a:ext cx="35125" cy="7024696"/>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EDFE071-EB77-38B5-45C6-120E4C7BA8BC}"/>
              </a:ext>
            </a:extLst>
          </p:cNvPr>
          <p:cNvSpPr txBox="1"/>
          <p:nvPr/>
        </p:nvSpPr>
        <p:spPr>
          <a:xfrm>
            <a:off x="3507925" y="2314511"/>
            <a:ext cx="3258332" cy="55707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i="0" strike="noStrike" kern="1200" cap="none" spc="0" normalizeH="0" baseline="0" noProof="0" dirty="0">
              <a:ln>
                <a:noFill/>
              </a:ln>
              <a:solidFill>
                <a:prstClr val="black"/>
              </a:solidFill>
              <a:effectLst/>
              <a:uLnTx/>
              <a:uFillTx/>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cs typeface="Shruti" panose="020B0502040204020203" pitchFamily="34" charset="0"/>
              </a:rPr>
              <a:t>We would like to raise awareness once again regarding our carpark. Please do not use the carpark after 9am or before 3pm. Children are not to run around and play as this is a major safeguarding concern.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u="sng" dirty="0">
              <a:solidFill>
                <a:prstClr val="black"/>
              </a:solidFill>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u="sng" dirty="0">
                <a:solidFill>
                  <a:prstClr val="black"/>
                </a:solidFill>
                <a:cs typeface="Shruti" panose="020B0502040204020203" pitchFamily="34" charset="0"/>
              </a:rPr>
              <a:t>Emergency contacts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rPr>
              <a:t>We do not appear to have received  a third emergency contact for any child, please provide this as soon as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u="sng" dirty="0">
                <a:solidFill>
                  <a:prstClr val="black"/>
                </a:solidFill>
                <a:cs typeface="Shruti" panose="020B0502040204020203" pitchFamily="34" charset="0"/>
              </a:rPr>
              <a:t>Warm Weather notices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cs typeface="Shruti" panose="020B0502040204020203" pitchFamily="34" charset="0"/>
              </a:rPr>
              <a:t>As the weather begins to change, for all children who bring along a packed lunch, please ensure you provide an icepack inside their lunch bag.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cs typeface="Shruti" panose="020B0502040204020203" pitchFamily="34" charset="0"/>
              </a:rPr>
              <a:t>Sun cream will also be required, please label this with your child's name.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u="sng" dirty="0">
                <a:solidFill>
                  <a:prstClr val="black"/>
                </a:solidFill>
                <a:cs typeface="Shruti" panose="020B0502040204020203" pitchFamily="34" charset="0"/>
              </a:rPr>
              <a:t>Books going home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rPr>
              <a:t>Please return your child’s book each week, your children enjoy choosing their new book each week and can become upset if they do not bring along their book bag.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u="sng" dirty="0">
              <a:solidFill>
                <a:prstClr val="black"/>
              </a:solidFill>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u="sng" dirty="0">
                <a:solidFill>
                  <a:prstClr val="black"/>
                </a:solidFill>
                <a:cs typeface="Shruti" panose="020B0502040204020203" pitchFamily="34" charset="0"/>
              </a:rPr>
              <a:t>New toilet training guidance: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rPr>
              <a:t>Please see the link below.</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hlinkClick r:id="rId3"/>
              </a:rPr>
              <a:t>https://edua-zcmp.maillist-manage.eu/click/195f6ae4daee87a/195f6ae4dae5a65</a:t>
            </a:r>
            <a:r>
              <a:rPr lang="en-GB" sz="1000" dirty="0">
                <a:solidFill>
                  <a:prstClr val="black"/>
                </a:solidFill>
                <a:cs typeface="Shruti" panose="020B050204020402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rPr>
              <a:t>We would like to wish you all a Happy Easter and hope you all enjoy your break.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prstClr val="black"/>
                </a:solidFill>
                <a:cs typeface="Shruti" panose="020B0502040204020203" pitchFamily="34" charset="0"/>
              </a:rPr>
              <a:t>Please look at our new celebration part of our newsletter which will showcase what the children celebrate and learn every month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Bahnschrift Light SemiCondensed" panose="020B0502040204020203" pitchFamily="34" charset="0"/>
              <a:cs typeface="Shruti" panose="020B0502040204020203" pitchFamily="34" charset="0"/>
            </a:endParaRPr>
          </a:p>
        </p:txBody>
      </p:sp>
      <p:sp>
        <p:nvSpPr>
          <p:cNvPr id="12" name="Rectangle 11">
            <a:extLst>
              <a:ext uri="{FF2B5EF4-FFF2-40B4-BE49-F238E27FC236}">
                <a16:creationId xmlns:a16="http://schemas.microsoft.com/office/drawing/2014/main" id="{ECB0F314-0BC2-71CF-3065-DDF3BF019D98}"/>
              </a:ext>
            </a:extLst>
          </p:cNvPr>
          <p:cNvSpPr/>
          <p:nvPr/>
        </p:nvSpPr>
        <p:spPr>
          <a:xfrm>
            <a:off x="226870" y="1629284"/>
            <a:ext cx="6334006" cy="830997"/>
          </a:xfrm>
          <a:prstGeom prst="rect">
            <a:avLst/>
          </a:prstGeom>
        </p:spPr>
        <p:txBody>
          <a:bodyPr wrap="square">
            <a:spAutoFit/>
          </a:bodyPr>
          <a:lstStyle/>
          <a:p>
            <a:pPr algn="ctr"/>
            <a:r>
              <a:rPr lang="en-GB" sz="2400" b="1" u="sng" dirty="0">
                <a:solidFill>
                  <a:schemeClr val="accent1"/>
                </a:solidFill>
                <a:latin typeface="Dreaming Outloud Script Pro" panose="03050502040304050704" pitchFamily="66" charset="0"/>
                <a:cs typeface="Dreaming Outloud Script Pro" panose="03050502040304050704" pitchFamily="66" charset="0"/>
              </a:rPr>
              <a:t>The Chelsfield Preschool and Nursery Newsletter April  2025</a:t>
            </a:r>
          </a:p>
        </p:txBody>
      </p:sp>
      <p:sp>
        <p:nvSpPr>
          <p:cNvPr id="4" name="TextBox 3">
            <a:extLst>
              <a:ext uri="{FF2B5EF4-FFF2-40B4-BE49-F238E27FC236}">
                <a16:creationId xmlns:a16="http://schemas.microsoft.com/office/drawing/2014/main" id="{0D5B5336-2992-A2C5-4297-7830670ABC52}"/>
              </a:ext>
            </a:extLst>
          </p:cNvPr>
          <p:cNvSpPr txBox="1"/>
          <p:nvPr/>
        </p:nvSpPr>
        <p:spPr>
          <a:xfrm>
            <a:off x="3451309" y="9256737"/>
            <a:ext cx="342900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Y</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ou</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can contact us on Phone - 01689853183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Email - Chelsfieldbrom@yahoo.co.uk</a:t>
            </a:r>
            <a:endParaRPr lang="en-GB" sz="1400" dirty="0"/>
          </a:p>
        </p:txBody>
      </p:sp>
      <p:sp>
        <p:nvSpPr>
          <p:cNvPr id="3" name="TextBox 2">
            <a:extLst>
              <a:ext uri="{FF2B5EF4-FFF2-40B4-BE49-F238E27FC236}">
                <a16:creationId xmlns:a16="http://schemas.microsoft.com/office/drawing/2014/main" id="{3B0101E0-DD99-AC3C-98EF-52E84C219282}"/>
              </a:ext>
            </a:extLst>
          </p:cNvPr>
          <p:cNvSpPr txBox="1"/>
          <p:nvPr/>
        </p:nvSpPr>
        <p:spPr>
          <a:xfrm>
            <a:off x="1578795" y="3461959"/>
            <a:ext cx="1653903" cy="400110"/>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Shruti" panose="020B0502040204020203"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Shruti" panose="020B0502040204020203" pitchFamily="34" charset="0"/>
            </a:endParaRPr>
          </a:p>
        </p:txBody>
      </p:sp>
      <p:pic>
        <p:nvPicPr>
          <p:cNvPr id="2" name="Picture 1">
            <a:extLst>
              <a:ext uri="{FF2B5EF4-FFF2-40B4-BE49-F238E27FC236}">
                <a16:creationId xmlns:a16="http://schemas.microsoft.com/office/drawing/2014/main" id="{3F337AF3-A2E9-D987-5636-6E2FE9B9A66C}"/>
              </a:ext>
            </a:extLst>
          </p:cNvPr>
          <p:cNvPicPr>
            <a:picLocks noChangeAspect="1"/>
          </p:cNvPicPr>
          <p:nvPr/>
        </p:nvPicPr>
        <p:blipFill>
          <a:blip r:embed="rId4"/>
          <a:stretch>
            <a:fillRect/>
          </a:stretch>
        </p:blipFill>
        <p:spPr>
          <a:xfrm>
            <a:off x="45871" y="15182"/>
            <a:ext cx="6766257" cy="1583834"/>
          </a:xfrm>
          <a:prstGeom prst="rect">
            <a:avLst/>
          </a:prstGeom>
        </p:spPr>
      </p:pic>
      <p:pic>
        <p:nvPicPr>
          <p:cNvPr id="13" name="Picture 12">
            <a:extLst>
              <a:ext uri="{FF2B5EF4-FFF2-40B4-BE49-F238E27FC236}">
                <a16:creationId xmlns:a16="http://schemas.microsoft.com/office/drawing/2014/main" id="{571EABEA-FF28-2172-8C29-C286F7670DAA}"/>
              </a:ext>
            </a:extLst>
          </p:cNvPr>
          <p:cNvPicPr>
            <a:picLocks noChangeAspect="1"/>
          </p:cNvPicPr>
          <p:nvPr/>
        </p:nvPicPr>
        <p:blipFill>
          <a:blip r:embed="rId5"/>
          <a:stretch>
            <a:fillRect/>
          </a:stretch>
        </p:blipFill>
        <p:spPr>
          <a:xfrm>
            <a:off x="3604208" y="8027835"/>
            <a:ext cx="2946896" cy="1219200"/>
          </a:xfrm>
          <a:prstGeom prst="rect">
            <a:avLst/>
          </a:prstGeom>
        </p:spPr>
      </p:pic>
    </p:spTree>
    <p:extLst>
      <p:ext uri="{BB962C8B-B14F-4D97-AF65-F5344CB8AC3E}">
        <p14:creationId xmlns:p14="http://schemas.microsoft.com/office/powerpoint/2010/main" val="40984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28EE8-7E4A-E41F-C3F2-B20BC83995A5}"/>
            </a:ext>
          </a:extLst>
        </p:cNvPr>
        <p:cNvGrpSpPr/>
        <p:nvPr/>
      </p:nvGrpSpPr>
      <p:grpSpPr>
        <a:xfrm>
          <a:off x="0" y="0"/>
          <a:ext cx="0" cy="0"/>
          <a:chOff x="0" y="0"/>
          <a:chExt cx="0" cy="0"/>
        </a:xfrm>
      </p:grpSpPr>
      <p:sp>
        <p:nvSpPr>
          <p:cNvPr id="32" name="Flowchart: Decision 31">
            <a:extLst>
              <a:ext uri="{FF2B5EF4-FFF2-40B4-BE49-F238E27FC236}">
                <a16:creationId xmlns:a16="http://schemas.microsoft.com/office/drawing/2014/main" id="{AB82896F-9CA8-97ED-DF13-AC2286B85549}"/>
              </a:ext>
            </a:extLst>
          </p:cNvPr>
          <p:cNvSpPr/>
          <p:nvPr/>
        </p:nvSpPr>
        <p:spPr>
          <a:xfrm>
            <a:off x="2936615" y="6639058"/>
            <a:ext cx="1499119" cy="241142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loud 30">
            <a:extLst>
              <a:ext uri="{FF2B5EF4-FFF2-40B4-BE49-F238E27FC236}">
                <a16:creationId xmlns:a16="http://schemas.microsoft.com/office/drawing/2014/main" id="{B161113B-DD7A-7D2B-FB17-5541979F2EC2}"/>
              </a:ext>
            </a:extLst>
          </p:cNvPr>
          <p:cNvSpPr/>
          <p:nvPr/>
        </p:nvSpPr>
        <p:spPr>
          <a:xfrm rot="441344">
            <a:off x="379076" y="8412812"/>
            <a:ext cx="2223624" cy="151865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ctagon 21">
            <a:extLst>
              <a:ext uri="{FF2B5EF4-FFF2-40B4-BE49-F238E27FC236}">
                <a16:creationId xmlns:a16="http://schemas.microsoft.com/office/drawing/2014/main" id="{DB1F4B33-BC34-1337-CAD9-2F9F44B0B2A0}"/>
              </a:ext>
            </a:extLst>
          </p:cNvPr>
          <p:cNvSpPr/>
          <p:nvPr/>
        </p:nvSpPr>
        <p:spPr>
          <a:xfrm>
            <a:off x="5110737" y="2298900"/>
            <a:ext cx="1381320" cy="1259072"/>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10 Points 19">
            <a:extLst>
              <a:ext uri="{FF2B5EF4-FFF2-40B4-BE49-F238E27FC236}">
                <a16:creationId xmlns:a16="http://schemas.microsoft.com/office/drawing/2014/main" id="{AC6577B4-4885-ECB1-D496-436E8B7CCF1C}"/>
              </a:ext>
            </a:extLst>
          </p:cNvPr>
          <p:cNvSpPr/>
          <p:nvPr/>
        </p:nvSpPr>
        <p:spPr>
          <a:xfrm>
            <a:off x="2775220" y="4302993"/>
            <a:ext cx="1707815" cy="170387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3FD23DD-0165-9F89-39C5-43A60FE5DDE4}"/>
              </a:ext>
            </a:extLst>
          </p:cNvPr>
          <p:cNvSpPr/>
          <p:nvPr/>
        </p:nvSpPr>
        <p:spPr>
          <a:xfrm>
            <a:off x="3613980" y="2384722"/>
            <a:ext cx="3168460" cy="1200329"/>
          </a:xfrm>
          <a:prstGeom prst="rect">
            <a:avLst/>
          </a:prstGeom>
        </p:spPr>
        <p:txBody>
          <a:bodyPr wrap="square">
            <a:spAutoFit/>
          </a:bodyPr>
          <a:lstStyle/>
          <a:p>
            <a:endParaRPr lang="en-GB" sz="1200">
              <a:solidFill>
                <a:prstClr val="black"/>
              </a:solidFill>
              <a:latin typeface="Arial Narrow" panose="020B0606020202030204" pitchFamily="34" charset="0"/>
              <a:cs typeface="Shruti" panose="020B0502040204020203" pitchFamily="34" charset="0"/>
            </a:endParaRPr>
          </a:p>
          <a:p>
            <a:endParaRPr lang="en-GB" sz="1200">
              <a:solidFill>
                <a:prstClr val="black"/>
              </a:solidFill>
              <a:latin typeface="Arial Narrow" panose="020B0606020202030204" pitchFamily="34" charset="0"/>
              <a:cs typeface="Shruti" panose="020B0502040204020203" pitchFamily="34" charset="0"/>
            </a:endParaRPr>
          </a:p>
          <a:p>
            <a:endParaRPr lang="en-GB" sz="1200">
              <a:solidFill>
                <a:prstClr val="black"/>
              </a:solidFill>
              <a:latin typeface="Arial Narrow" panose="020B0606020202030204" pitchFamily="34" charset="0"/>
              <a:cs typeface="Shruti" panose="020B0502040204020203" pitchFamily="34" charset="0"/>
            </a:endParaRPr>
          </a:p>
          <a:p>
            <a:endParaRPr lang="en-GB" sz="1200">
              <a:solidFill>
                <a:prstClr val="black"/>
              </a:solidFill>
              <a:latin typeface="Arial Narrow" panose="020B0606020202030204" pitchFamily="34" charset="0"/>
              <a:cs typeface="Shruti" panose="020B0502040204020203" pitchFamily="34" charset="0"/>
            </a:endParaRPr>
          </a:p>
          <a:p>
            <a:pPr lvl="0"/>
            <a:endParaRPr lang="en-GB" sz="1200">
              <a:solidFill>
                <a:prstClr val="black"/>
              </a:solidFill>
              <a:latin typeface="Arial Narrow" panose="020B0606020202030204" pitchFamily="34" charset="0"/>
              <a:cs typeface="Shruti" panose="020B0502040204020203" pitchFamily="34" charset="0"/>
            </a:endParaRPr>
          </a:p>
          <a:p>
            <a:pPr lvl="0"/>
            <a:endParaRPr lang="en-GB" sz="1200">
              <a:solidFill>
                <a:prstClr val="black"/>
              </a:solidFill>
              <a:latin typeface="Arial Narrow" panose="020B0606020202030204" pitchFamily="34" charset="0"/>
              <a:cs typeface="Shruti" panose="020B0502040204020203" pitchFamily="34" charset="0"/>
            </a:endParaRPr>
          </a:p>
        </p:txBody>
      </p:sp>
      <p:sp>
        <p:nvSpPr>
          <p:cNvPr id="7" name="TextBox 6">
            <a:extLst>
              <a:ext uri="{FF2B5EF4-FFF2-40B4-BE49-F238E27FC236}">
                <a16:creationId xmlns:a16="http://schemas.microsoft.com/office/drawing/2014/main" id="{E9FE62CF-1BE9-D237-1DFF-3D95B947462F}"/>
              </a:ext>
            </a:extLst>
          </p:cNvPr>
          <p:cNvSpPr txBox="1"/>
          <p:nvPr/>
        </p:nvSpPr>
        <p:spPr>
          <a:xfrm>
            <a:off x="103969" y="1734533"/>
            <a:ext cx="3259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cs typeface="Shruti" panose="020B0502040204020203" pitchFamily="34" charset="0"/>
            </a:endParaRPr>
          </a:p>
          <a:p>
            <a:endParaRPr lang="en-GB" sz="1000" dirty="0">
              <a:cs typeface="Shruti" panose="020B0502040204020203" pitchFamily="34" charset="0"/>
            </a:endParaRPr>
          </a:p>
          <a:p>
            <a:endParaRPr lang="en-GB" sz="1000" dirty="0">
              <a:cs typeface="Shruti" panose="020B0502040204020203" pitchFamily="34" charset="0"/>
            </a:endParaRPr>
          </a:p>
          <a:p>
            <a:endParaRPr lang="en-GB" sz="1000" dirty="0">
              <a:cs typeface="Shruti" panose="020B0502040204020203" pitchFamily="34" charset="0"/>
            </a:endParaRPr>
          </a:p>
        </p:txBody>
      </p:sp>
      <p:sp>
        <p:nvSpPr>
          <p:cNvPr id="8" name="Rectangle 7">
            <a:extLst>
              <a:ext uri="{FF2B5EF4-FFF2-40B4-BE49-F238E27FC236}">
                <a16:creationId xmlns:a16="http://schemas.microsoft.com/office/drawing/2014/main" id="{2E9A4F69-C9FE-0928-7555-9129FD6C6EAB}"/>
              </a:ext>
            </a:extLst>
          </p:cNvPr>
          <p:cNvSpPr/>
          <p:nvPr/>
        </p:nvSpPr>
        <p:spPr>
          <a:xfrm>
            <a:off x="3613980" y="3373143"/>
            <a:ext cx="3244020" cy="292388"/>
          </a:xfrm>
          <a:prstGeom prst="rect">
            <a:avLst/>
          </a:prstGeom>
        </p:spPr>
        <p:txBody>
          <a:bodyPr wrap="square">
            <a:spAutoFit/>
          </a:bodyPr>
          <a:lstStyle/>
          <a:p>
            <a:endParaRPr lang="en-GB" sz="1300">
              <a:latin typeface="Arial Narrow" panose="020B0606020202030204" pitchFamily="34" charset="0"/>
              <a:cs typeface="Shruti" panose="020B0502040204020203" pitchFamily="34" charset="0"/>
            </a:endParaRPr>
          </a:p>
        </p:txBody>
      </p:sp>
      <p:sp>
        <p:nvSpPr>
          <p:cNvPr id="10" name="TextBox 9">
            <a:extLst>
              <a:ext uri="{FF2B5EF4-FFF2-40B4-BE49-F238E27FC236}">
                <a16:creationId xmlns:a16="http://schemas.microsoft.com/office/drawing/2014/main" id="{C534DED3-31F6-3962-AD35-FA5431932B73}"/>
              </a:ext>
            </a:extLst>
          </p:cNvPr>
          <p:cNvSpPr txBox="1"/>
          <p:nvPr/>
        </p:nvSpPr>
        <p:spPr>
          <a:xfrm>
            <a:off x="3765929" y="2461715"/>
            <a:ext cx="3258332"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prstClr val="black"/>
                </a:solidFill>
                <a:cs typeface="Shruti" panose="020B050204020402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Bahnschrift Light SemiCondensed" panose="020B0502040204020203" pitchFamily="34" charset="0"/>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Bahnschrift Light SemiCondensed" panose="020B0502040204020203" pitchFamily="34" charset="0"/>
              <a:cs typeface="Shrut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Bahnschrift Light SemiCondensed" panose="020B0502040204020203" pitchFamily="34" charset="0"/>
              <a:cs typeface="Shruti" panose="020B0502040204020203" pitchFamily="34" charset="0"/>
            </a:endParaRPr>
          </a:p>
        </p:txBody>
      </p:sp>
      <p:sp>
        <p:nvSpPr>
          <p:cNvPr id="4" name="TextBox 3">
            <a:extLst>
              <a:ext uri="{FF2B5EF4-FFF2-40B4-BE49-F238E27FC236}">
                <a16:creationId xmlns:a16="http://schemas.microsoft.com/office/drawing/2014/main" id="{F2CBE3AC-E5EE-3A39-BF06-5C5D8CB239E2}"/>
              </a:ext>
            </a:extLst>
          </p:cNvPr>
          <p:cNvSpPr txBox="1"/>
          <p:nvPr/>
        </p:nvSpPr>
        <p:spPr>
          <a:xfrm>
            <a:off x="3451309" y="9256737"/>
            <a:ext cx="342900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Y</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ou</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can contact us on Phone - 01689853183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Email - Chelsfieldbrom@yahoo.co.uk</a:t>
            </a:r>
            <a:endParaRPr lang="en-GB" sz="1400" dirty="0"/>
          </a:p>
        </p:txBody>
      </p:sp>
      <p:sp>
        <p:nvSpPr>
          <p:cNvPr id="3" name="TextBox 2">
            <a:extLst>
              <a:ext uri="{FF2B5EF4-FFF2-40B4-BE49-F238E27FC236}">
                <a16:creationId xmlns:a16="http://schemas.microsoft.com/office/drawing/2014/main" id="{241B7F95-095D-7392-92AA-B25757AA99DA}"/>
              </a:ext>
            </a:extLst>
          </p:cNvPr>
          <p:cNvSpPr txBox="1"/>
          <p:nvPr/>
        </p:nvSpPr>
        <p:spPr>
          <a:xfrm>
            <a:off x="2802175" y="4830517"/>
            <a:ext cx="1653903" cy="861774"/>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dirty="0">
                <a:ln>
                  <a:noFill/>
                </a:ln>
                <a:solidFill>
                  <a:schemeClr val="bg1"/>
                </a:solidFill>
                <a:effectLst/>
                <a:uLnTx/>
                <a:uFillTx/>
                <a:latin typeface="Calibri" panose="020F0502020204030204"/>
                <a:ea typeface="+mn-ea"/>
                <a:cs typeface="Shruti" panose="020B0502040204020203" pitchFamily="34" charset="0"/>
              </a:rPr>
              <a:t>The Children created a picture using splatter paints to celebrate Holi the festival of Colour.  </a:t>
            </a:r>
          </a:p>
          <a:p>
            <a:pPr marR="0" lvl="0" algn="l" defTabSz="4572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Shruti" panose="020B0502040204020203" pitchFamily="34" charset="0"/>
            </a:endParaRPr>
          </a:p>
        </p:txBody>
      </p:sp>
      <p:pic>
        <p:nvPicPr>
          <p:cNvPr id="2" name="Picture 1">
            <a:extLst>
              <a:ext uri="{FF2B5EF4-FFF2-40B4-BE49-F238E27FC236}">
                <a16:creationId xmlns:a16="http://schemas.microsoft.com/office/drawing/2014/main" id="{CCF02922-6A6B-3638-9679-EC4EF75A7F2E}"/>
              </a:ext>
            </a:extLst>
          </p:cNvPr>
          <p:cNvPicPr>
            <a:picLocks noChangeAspect="1"/>
          </p:cNvPicPr>
          <p:nvPr/>
        </p:nvPicPr>
        <p:blipFill>
          <a:blip r:embed="rId3"/>
          <a:stretch>
            <a:fillRect/>
          </a:stretch>
        </p:blipFill>
        <p:spPr>
          <a:xfrm>
            <a:off x="45871" y="15182"/>
            <a:ext cx="6766257" cy="1583834"/>
          </a:xfrm>
          <a:prstGeom prst="rect">
            <a:avLst/>
          </a:prstGeom>
        </p:spPr>
      </p:pic>
      <p:pic>
        <p:nvPicPr>
          <p:cNvPr id="15" name="Picture 14" descr="A group of children's artwork on a wall&#10;&#10;AI-generated content may be incorrect.">
            <a:extLst>
              <a:ext uri="{FF2B5EF4-FFF2-40B4-BE49-F238E27FC236}">
                <a16:creationId xmlns:a16="http://schemas.microsoft.com/office/drawing/2014/main" id="{319F93F5-72E6-70EE-B10D-A7F1AFEC9096}"/>
              </a:ext>
            </a:extLst>
          </p:cNvPr>
          <p:cNvPicPr>
            <a:picLocks noChangeAspect="1"/>
          </p:cNvPicPr>
          <p:nvPr/>
        </p:nvPicPr>
        <p:blipFill>
          <a:blip r:embed="rId4">
            <a:extLst>
              <a:ext uri="{28A0092B-C50C-407E-A947-70E740481C1C}">
                <a14:useLocalDpi xmlns:a14="http://schemas.microsoft.com/office/drawing/2010/main" val="0"/>
              </a:ext>
            </a:extLst>
          </a:blip>
          <a:srcRect l="16609" t="11347" r="22802"/>
          <a:stretch/>
        </p:blipFill>
        <p:spPr>
          <a:xfrm>
            <a:off x="4826327" y="3662044"/>
            <a:ext cx="1950141" cy="2140072"/>
          </a:xfrm>
          <a:prstGeom prst="rect">
            <a:avLst/>
          </a:prstGeom>
        </p:spPr>
      </p:pic>
      <p:pic>
        <p:nvPicPr>
          <p:cNvPr id="17" name="Picture 16" descr="A bulletin board with pictures of animals&#10;&#10;AI-generated content may be incorrect.">
            <a:extLst>
              <a:ext uri="{FF2B5EF4-FFF2-40B4-BE49-F238E27FC236}">
                <a16:creationId xmlns:a16="http://schemas.microsoft.com/office/drawing/2014/main" id="{BDDB5766-1C8C-4ADC-84BA-440037FA5880}"/>
              </a:ext>
            </a:extLst>
          </p:cNvPr>
          <p:cNvPicPr>
            <a:picLocks noChangeAspect="1"/>
          </p:cNvPicPr>
          <p:nvPr/>
        </p:nvPicPr>
        <p:blipFill>
          <a:blip r:embed="rId5">
            <a:extLst>
              <a:ext uri="{28A0092B-C50C-407E-A947-70E740481C1C}">
                <a14:useLocalDpi xmlns:a14="http://schemas.microsoft.com/office/drawing/2010/main" val="0"/>
              </a:ext>
            </a:extLst>
          </a:blip>
          <a:srcRect t="11826" b="9055"/>
          <a:stretch/>
        </p:blipFill>
        <p:spPr>
          <a:xfrm>
            <a:off x="35159" y="6649078"/>
            <a:ext cx="2871391" cy="1703872"/>
          </a:xfrm>
          <a:prstGeom prst="rect">
            <a:avLst/>
          </a:prstGeom>
        </p:spPr>
      </p:pic>
      <p:sp>
        <p:nvSpPr>
          <p:cNvPr id="21" name="TextBox 20">
            <a:extLst>
              <a:ext uri="{FF2B5EF4-FFF2-40B4-BE49-F238E27FC236}">
                <a16:creationId xmlns:a16="http://schemas.microsoft.com/office/drawing/2014/main" id="{50430085-C627-5A59-6942-DC798742B4C1}"/>
              </a:ext>
            </a:extLst>
          </p:cNvPr>
          <p:cNvSpPr txBox="1"/>
          <p:nvPr/>
        </p:nvSpPr>
        <p:spPr>
          <a:xfrm>
            <a:off x="5127894" y="2545694"/>
            <a:ext cx="1381320" cy="861774"/>
          </a:xfrm>
          <a:prstGeom prst="rect">
            <a:avLst/>
          </a:prstGeom>
          <a:noFill/>
        </p:spPr>
        <p:txBody>
          <a:bodyPr wrap="square" rtlCol="0">
            <a:spAutoFit/>
          </a:bodyPr>
          <a:lstStyle/>
          <a:p>
            <a:pPr algn="ctr"/>
            <a:r>
              <a:rPr lang="en-GB" sz="1000" dirty="0">
                <a:solidFill>
                  <a:schemeClr val="bg1"/>
                </a:solidFill>
              </a:rPr>
              <a:t>The Children Created Tractor tracks using toy tractors to help learn about working on the farm.</a:t>
            </a:r>
          </a:p>
        </p:txBody>
      </p:sp>
      <p:sp>
        <p:nvSpPr>
          <p:cNvPr id="23" name="TextBox 22">
            <a:extLst>
              <a:ext uri="{FF2B5EF4-FFF2-40B4-BE49-F238E27FC236}">
                <a16:creationId xmlns:a16="http://schemas.microsoft.com/office/drawing/2014/main" id="{079C926D-871D-5111-05FE-56F44A0588E9}"/>
              </a:ext>
            </a:extLst>
          </p:cNvPr>
          <p:cNvSpPr txBox="1"/>
          <p:nvPr/>
        </p:nvSpPr>
        <p:spPr>
          <a:xfrm>
            <a:off x="536857" y="8774359"/>
            <a:ext cx="1950142" cy="861774"/>
          </a:xfrm>
          <a:prstGeom prst="rect">
            <a:avLst/>
          </a:prstGeom>
          <a:noFill/>
        </p:spPr>
        <p:txBody>
          <a:bodyPr wrap="square" rtlCol="0">
            <a:spAutoFit/>
          </a:bodyPr>
          <a:lstStyle/>
          <a:p>
            <a:pPr algn="ctr"/>
            <a:r>
              <a:rPr lang="en-GB" sz="1000" dirty="0">
                <a:solidFill>
                  <a:schemeClr val="bg1"/>
                </a:solidFill>
              </a:rPr>
              <a:t>The children learnt about the new life on the farm during springtime and how to recognise farm animal noises. They also made handprint baby animals.</a:t>
            </a:r>
          </a:p>
        </p:txBody>
      </p:sp>
      <p:sp>
        <p:nvSpPr>
          <p:cNvPr id="25" name="TextBox 24">
            <a:extLst>
              <a:ext uri="{FF2B5EF4-FFF2-40B4-BE49-F238E27FC236}">
                <a16:creationId xmlns:a16="http://schemas.microsoft.com/office/drawing/2014/main" id="{98506393-6F44-522F-73F7-4B499A63D9CF}"/>
              </a:ext>
            </a:extLst>
          </p:cNvPr>
          <p:cNvSpPr txBox="1"/>
          <p:nvPr/>
        </p:nvSpPr>
        <p:spPr>
          <a:xfrm>
            <a:off x="3162400" y="7068302"/>
            <a:ext cx="1060598" cy="1477328"/>
          </a:xfrm>
          <a:prstGeom prst="rect">
            <a:avLst/>
          </a:prstGeom>
          <a:noFill/>
        </p:spPr>
        <p:txBody>
          <a:bodyPr wrap="square" rtlCol="0">
            <a:spAutoFit/>
          </a:bodyPr>
          <a:lstStyle/>
          <a:p>
            <a:pPr algn="ctr"/>
            <a:r>
              <a:rPr lang="en-GB" sz="1000" dirty="0">
                <a:solidFill>
                  <a:schemeClr val="bg1"/>
                </a:solidFill>
              </a:rPr>
              <a:t>The children spoke about what produce</a:t>
            </a:r>
          </a:p>
          <a:p>
            <a:pPr algn="ctr"/>
            <a:r>
              <a:rPr lang="en-GB" sz="1000" dirty="0">
                <a:solidFill>
                  <a:schemeClr val="bg1"/>
                </a:solidFill>
              </a:rPr>
              <a:t>the farm provides and why a framer would have a scarecrow in their fields. </a:t>
            </a:r>
          </a:p>
        </p:txBody>
      </p:sp>
      <p:pic>
        <p:nvPicPr>
          <p:cNvPr id="28" name="Picture 27" descr="A group of posters on a wall&#10;&#10;AI-generated content may be incorrect.">
            <a:extLst>
              <a:ext uri="{FF2B5EF4-FFF2-40B4-BE49-F238E27FC236}">
                <a16:creationId xmlns:a16="http://schemas.microsoft.com/office/drawing/2014/main" id="{3D9A797B-D706-DCFC-1FAD-A1AD6C8C57E7}"/>
              </a:ext>
            </a:extLst>
          </p:cNvPr>
          <p:cNvPicPr>
            <a:picLocks noChangeAspect="1"/>
          </p:cNvPicPr>
          <p:nvPr/>
        </p:nvPicPr>
        <p:blipFill>
          <a:blip r:embed="rId6">
            <a:extLst>
              <a:ext uri="{28A0092B-C50C-407E-A947-70E740481C1C}">
                <a14:useLocalDpi xmlns:a14="http://schemas.microsoft.com/office/drawing/2010/main" val="0"/>
              </a:ext>
            </a:extLst>
          </a:blip>
          <a:srcRect l="5080" t="9703" r="34423" b="5853"/>
          <a:stretch/>
        </p:blipFill>
        <p:spPr>
          <a:xfrm rot="16200000">
            <a:off x="179301" y="3676314"/>
            <a:ext cx="2482250" cy="2598646"/>
          </a:xfrm>
          <a:prstGeom prst="rect">
            <a:avLst/>
          </a:prstGeom>
        </p:spPr>
      </p:pic>
      <p:pic>
        <p:nvPicPr>
          <p:cNvPr id="30" name="Picture 29" descr="A display of art on a wall&#10;&#10;AI-generated content may be incorrect.">
            <a:extLst>
              <a:ext uri="{FF2B5EF4-FFF2-40B4-BE49-F238E27FC236}">
                <a16:creationId xmlns:a16="http://schemas.microsoft.com/office/drawing/2014/main" id="{BACA4A0A-44FD-7FE5-550A-03D79929CCC7}"/>
              </a:ext>
            </a:extLst>
          </p:cNvPr>
          <p:cNvPicPr>
            <a:picLocks noChangeAspect="1"/>
          </p:cNvPicPr>
          <p:nvPr/>
        </p:nvPicPr>
        <p:blipFill>
          <a:blip r:embed="rId7">
            <a:extLst>
              <a:ext uri="{28A0092B-C50C-407E-A947-70E740481C1C}">
                <a14:useLocalDpi xmlns:a14="http://schemas.microsoft.com/office/drawing/2010/main" val="0"/>
              </a:ext>
            </a:extLst>
          </a:blip>
          <a:srcRect t="16703" r="37649" b="15055"/>
          <a:stretch/>
        </p:blipFill>
        <p:spPr>
          <a:xfrm rot="16200000">
            <a:off x="4204759" y="6204246"/>
            <a:ext cx="2914282" cy="2392202"/>
          </a:xfrm>
          <a:prstGeom prst="rect">
            <a:avLst/>
          </a:prstGeom>
        </p:spPr>
      </p:pic>
      <p:sp>
        <p:nvSpPr>
          <p:cNvPr id="33" name="TextBox 32">
            <a:extLst>
              <a:ext uri="{FF2B5EF4-FFF2-40B4-BE49-F238E27FC236}">
                <a16:creationId xmlns:a16="http://schemas.microsoft.com/office/drawing/2014/main" id="{7FF68E9E-B5B3-AE45-3C50-EFC3E5E4FA4A}"/>
              </a:ext>
            </a:extLst>
          </p:cNvPr>
          <p:cNvSpPr txBox="1"/>
          <p:nvPr/>
        </p:nvSpPr>
        <p:spPr>
          <a:xfrm>
            <a:off x="1053975" y="1569100"/>
            <a:ext cx="4563659" cy="954107"/>
          </a:xfrm>
          <a:prstGeom prst="rect">
            <a:avLst/>
          </a:prstGeom>
          <a:noFill/>
        </p:spPr>
        <p:txBody>
          <a:bodyPr wrap="square" rtlCol="0">
            <a:spAutoFit/>
          </a:bodyPr>
          <a:lstStyle/>
          <a:p>
            <a:pPr algn="ctr"/>
            <a:r>
              <a:rPr lang="en-GB" sz="2800" dirty="0">
                <a:solidFill>
                  <a:schemeClr val="accent1">
                    <a:lumMod val="75000"/>
                  </a:schemeClr>
                </a:solidFill>
                <a:latin typeface="Cavolini" panose="03000502040302020204" pitchFamily="66" charset="0"/>
                <a:cs typeface="Cavolini" panose="03000502040302020204" pitchFamily="66" charset="0"/>
              </a:rPr>
              <a:t>Celebration Page March 2025</a:t>
            </a:r>
          </a:p>
        </p:txBody>
      </p:sp>
      <p:sp>
        <p:nvSpPr>
          <p:cNvPr id="34" name="TextBox 33">
            <a:extLst>
              <a:ext uri="{FF2B5EF4-FFF2-40B4-BE49-F238E27FC236}">
                <a16:creationId xmlns:a16="http://schemas.microsoft.com/office/drawing/2014/main" id="{6406D216-0515-F8B0-4773-1DF86F51DCAC}"/>
              </a:ext>
            </a:extLst>
          </p:cNvPr>
          <p:cNvSpPr txBox="1"/>
          <p:nvPr/>
        </p:nvSpPr>
        <p:spPr>
          <a:xfrm>
            <a:off x="528686" y="2592464"/>
            <a:ext cx="3992387" cy="923330"/>
          </a:xfrm>
          <a:prstGeom prst="rect">
            <a:avLst/>
          </a:prstGeom>
          <a:noFill/>
        </p:spPr>
        <p:txBody>
          <a:bodyPr wrap="square" rtlCol="0">
            <a:spAutoFit/>
          </a:bodyPr>
          <a:lstStyle/>
          <a:p>
            <a:r>
              <a:rPr lang="en-GB" dirty="0">
                <a:solidFill>
                  <a:schemeClr val="accent1">
                    <a:lumMod val="75000"/>
                  </a:schemeClr>
                </a:solidFill>
              </a:rPr>
              <a:t>Please enjoy a look at what the children learnt and celebrated during March 2025</a:t>
            </a:r>
          </a:p>
        </p:txBody>
      </p:sp>
    </p:spTree>
    <p:extLst>
      <p:ext uri="{BB962C8B-B14F-4D97-AF65-F5344CB8AC3E}">
        <p14:creationId xmlns:p14="http://schemas.microsoft.com/office/powerpoint/2010/main" val="290868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89064F-5788-EC1A-4B77-B2FDAC2CE309}"/>
              </a:ext>
            </a:extLst>
          </p:cNvPr>
          <p:cNvSpPr/>
          <p:nvPr/>
        </p:nvSpPr>
        <p:spPr>
          <a:xfrm>
            <a:off x="270186" y="5781040"/>
            <a:ext cx="2767654" cy="33832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ea typeface="+mn-ea"/>
                <a:cs typeface="Shruti" panose="020B0502040204020203" pitchFamily="34" charset="0"/>
              </a:rPr>
              <a:t>Local Family Centres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ea typeface="+mn-ea"/>
              <a:cs typeface="Shrut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rPr>
              <a:t>Blenheim Children and Family Centre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rPr>
              <a:t>Email –</a:t>
            </a: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hlinkClick r:id="rId2"/>
              </a:rPr>
              <a:t>BLENHEIMCFC@BROMLEY.GOV.UK</a:t>
            </a:r>
            <a:endPar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rPr>
              <a:t>Phone – 01689 831193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rPr>
              <a:t>Cotmandene Family Centre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rPr>
              <a:t>Email – </a:t>
            </a: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hlinkClick r:id="rId3"/>
              </a:rPr>
              <a:t>COTMANDENECFC@BROMLEY.GOV.UK</a:t>
            </a:r>
            <a:endPar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rPr>
              <a:t>Phone – 0208 300 2548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mn-cs"/>
              </a:rPr>
              <a:t>Children and Family Centres offer a range of services to meet the needs of children under five and support their families. </a:t>
            </a:r>
            <a:endParaRPr kumimoji="0" lang="en-GB" sz="1200" b="0" i="0" u="none" strike="noStrike" kern="1200" cap="none" spc="0" normalizeH="0" baseline="0" noProof="0" dirty="0">
              <a:ln>
                <a:noFill/>
              </a:ln>
              <a:solidFill>
                <a:prstClr val="black"/>
              </a:solidFill>
              <a:effectLst/>
              <a:uLnTx/>
              <a:uFillTx/>
              <a:ea typeface="+mn-ea"/>
              <a:cs typeface="Shruti" panose="020B0502040204020203" pitchFamily="34" charset="0"/>
            </a:endParaRPr>
          </a:p>
        </p:txBody>
      </p:sp>
      <p:sp>
        <p:nvSpPr>
          <p:cNvPr id="4" name="Rectangle 3">
            <a:extLst>
              <a:ext uri="{FF2B5EF4-FFF2-40B4-BE49-F238E27FC236}">
                <a16:creationId xmlns:a16="http://schemas.microsoft.com/office/drawing/2014/main" id="{720C4BD0-8C2E-591D-587D-2D7C7A11A6F1}"/>
              </a:ext>
            </a:extLst>
          </p:cNvPr>
          <p:cNvSpPr/>
          <p:nvPr/>
        </p:nvSpPr>
        <p:spPr>
          <a:xfrm>
            <a:off x="188530" y="2087298"/>
            <a:ext cx="2849309" cy="32568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C4EBD5E9-00A9-453E-4873-E1889803B327}"/>
              </a:ext>
            </a:extLst>
          </p:cNvPr>
          <p:cNvSpPr/>
          <p:nvPr/>
        </p:nvSpPr>
        <p:spPr>
          <a:xfrm>
            <a:off x="188530" y="264626"/>
            <a:ext cx="6334006" cy="954107"/>
          </a:xfrm>
          <a:prstGeom prst="rect">
            <a:avLst/>
          </a:prstGeom>
        </p:spPr>
        <p:txBody>
          <a:bodyPr wrap="square">
            <a:spAutoFit/>
          </a:bodyPr>
          <a:lstStyle/>
          <a:p>
            <a:pPr algn="ctr"/>
            <a:r>
              <a:rPr lang="en-GB" sz="2800" b="1" u="sng" dirty="0">
                <a:solidFill>
                  <a:schemeClr val="accent1"/>
                </a:solidFill>
                <a:latin typeface="Dreaming Outloud Script Pro" panose="03050502040304050704" pitchFamily="66" charset="0"/>
                <a:cs typeface="Dreaming Outloud Script Pro" panose="03050502040304050704" pitchFamily="66" charset="0"/>
              </a:rPr>
              <a:t>The Chelsfield Preschool and Nursery Newsletter April 2025</a:t>
            </a:r>
          </a:p>
        </p:txBody>
      </p:sp>
      <p:pic>
        <p:nvPicPr>
          <p:cNvPr id="6" name="Picture 5" descr="A blue sign with white text&#10;&#10;Description automatically generated with low confidence">
            <a:extLst>
              <a:ext uri="{FF2B5EF4-FFF2-40B4-BE49-F238E27FC236}">
                <a16:creationId xmlns:a16="http://schemas.microsoft.com/office/drawing/2014/main" id="{9F96894E-46D8-3C42-47CA-6A01A4692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181" y="2020904"/>
            <a:ext cx="2849309" cy="1763858"/>
          </a:xfrm>
          <a:prstGeom prst="rect">
            <a:avLst/>
          </a:prstGeom>
        </p:spPr>
      </p:pic>
      <p:sp>
        <p:nvSpPr>
          <p:cNvPr id="7" name="Rectangle 6">
            <a:extLst>
              <a:ext uri="{FF2B5EF4-FFF2-40B4-BE49-F238E27FC236}">
                <a16:creationId xmlns:a16="http://schemas.microsoft.com/office/drawing/2014/main" id="{CBCB3BA8-A50D-CDD9-782A-C7BE6BE8E4AA}"/>
              </a:ext>
            </a:extLst>
          </p:cNvPr>
          <p:cNvSpPr/>
          <p:nvPr/>
        </p:nvSpPr>
        <p:spPr>
          <a:xfrm>
            <a:off x="3613980" y="3373143"/>
            <a:ext cx="3244020" cy="292388"/>
          </a:xfrm>
          <a:prstGeom prst="rect">
            <a:avLst/>
          </a:prstGeom>
        </p:spPr>
        <p:txBody>
          <a:bodyPr wrap="square">
            <a:spAutoFit/>
          </a:bodyPr>
          <a:lstStyle/>
          <a:p>
            <a:endParaRPr lang="en-GB" sz="1300">
              <a:latin typeface="Bahnschrift Light SemiCondensed" panose="020B0502040204020203" pitchFamily="34" charset="0"/>
              <a:cs typeface="Shruti" panose="020B0502040204020203" pitchFamily="34" charset="0"/>
            </a:endParaRPr>
          </a:p>
        </p:txBody>
      </p:sp>
      <p:sp>
        <p:nvSpPr>
          <p:cNvPr id="8" name="TextBox 7">
            <a:extLst>
              <a:ext uri="{FF2B5EF4-FFF2-40B4-BE49-F238E27FC236}">
                <a16:creationId xmlns:a16="http://schemas.microsoft.com/office/drawing/2014/main" id="{1D9D0AC0-42D9-C89D-911D-A7DA78A94519}"/>
              </a:ext>
            </a:extLst>
          </p:cNvPr>
          <p:cNvSpPr txBox="1"/>
          <p:nvPr/>
        </p:nvSpPr>
        <p:spPr>
          <a:xfrm>
            <a:off x="270186" y="2155902"/>
            <a:ext cx="2462854" cy="3046988"/>
          </a:xfrm>
          <a:prstGeom prst="rect">
            <a:avLst/>
          </a:prstGeom>
          <a:noFill/>
        </p:spPr>
        <p:txBody>
          <a:bodyPr wrap="square">
            <a:spAutoFit/>
          </a:bodyPr>
          <a:lstStyle/>
          <a:p>
            <a:pPr algn="ctr"/>
            <a:r>
              <a:rPr lang="en-GB" sz="1200" dirty="0">
                <a:cs typeface="Shruti" panose="020B0502040204020203" pitchFamily="34" charset="0"/>
              </a:rPr>
              <a:t>NSPCC Helpline</a:t>
            </a:r>
          </a:p>
          <a:p>
            <a:pPr algn="ctr"/>
            <a:r>
              <a:rPr lang="en-GB" sz="1200" dirty="0">
                <a:cs typeface="Shruti" panose="020B0502040204020203" pitchFamily="34" charset="0"/>
              </a:rPr>
              <a:t>Phone: 0808 800 500</a:t>
            </a:r>
          </a:p>
          <a:p>
            <a:pPr algn="ctr"/>
            <a:r>
              <a:rPr lang="en-GB" sz="1200" dirty="0">
                <a:cs typeface="Shruti" panose="020B0502040204020203" pitchFamily="34" charset="0"/>
              </a:rPr>
              <a:t>Email: </a:t>
            </a:r>
            <a:r>
              <a:rPr lang="en-GB" sz="1200" dirty="0" err="1">
                <a:cs typeface="Shruti" panose="020B0502040204020203" pitchFamily="34" charset="0"/>
                <a:hlinkClick r:id="rId5"/>
              </a:rPr>
              <a:t>help@nspcc.org,uk</a:t>
            </a:r>
            <a:endParaRPr lang="en-GB" sz="1200" dirty="0">
              <a:cs typeface="Shruti" panose="020B0502040204020203" pitchFamily="34" charset="0"/>
            </a:endParaRPr>
          </a:p>
          <a:p>
            <a:pPr algn="ctr"/>
            <a:endParaRPr lang="en-GB" sz="1200" dirty="0">
              <a:cs typeface="Shruti" panose="020B0502040204020203" pitchFamily="34" charset="0"/>
            </a:endParaRPr>
          </a:p>
          <a:p>
            <a:pPr algn="ctr"/>
            <a:r>
              <a:rPr lang="en-GB" sz="1200" dirty="0">
                <a:cs typeface="Shruti" panose="020B0502040204020203" pitchFamily="34" charset="0"/>
              </a:rPr>
              <a:t>National Domestic Abuse Helpline</a:t>
            </a:r>
          </a:p>
          <a:p>
            <a:pPr algn="ctr"/>
            <a:r>
              <a:rPr lang="en-GB" sz="1200" dirty="0">
                <a:cs typeface="Shruti" panose="020B0502040204020203" pitchFamily="34" charset="0"/>
              </a:rPr>
              <a:t>Phone: 0808 2000 247</a:t>
            </a:r>
          </a:p>
          <a:p>
            <a:pPr algn="ctr"/>
            <a:r>
              <a:rPr lang="en-GB" sz="1200" dirty="0">
                <a:cs typeface="Shruti" panose="020B0502040204020203" pitchFamily="34" charset="0"/>
              </a:rPr>
              <a:t>Website: </a:t>
            </a:r>
            <a:r>
              <a:rPr lang="en-GB" sz="1200" dirty="0">
                <a:cs typeface="Shruti" panose="020B0502040204020203" pitchFamily="34" charset="0"/>
                <a:hlinkClick r:id="rId6"/>
              </a:rPr>
              <a:t>www.nationaldahelpline.org.uk</a:t>
            </a:r>
            <a:r>
              <a:rPr lang="en-GB" sz="1200" dirty="0">
                <a:cs typeface="Shruti" panose="020B0502040204020203" pitchFamily="34" charset="0"/>
              </a:rPr>
              <a:t> </a:t>
            </a:r>
          </a:p>
          <a:p>
            <a:pPr algn="ctr"/>
            <a:endParaRPr lang="en-GB" sz="1200" dirty="0">
              <a:cs typeface="Shruti" panose="020B0502040204020203" pitchFamily="34" charset="0"/>
            </a:endParaRPr>
          </a:p>
          <a:p>
            <a:pPr algn="ctr"/>
            <a:r>
              <a:rPr lang="en-GB" sz="1200" dirty="0">
                <a:cs typeface="Shruti" panose="020B0502040204020203" pitchFamily="34" charset="0"/>
              </a:rPr>
              <a:t>Bromley and Croydon Women’s Aid (BCWA)</a:t>
            </a:r>
          </a:p>
          <a:p>
            <a:pPr algn="ctr"/>
            <a:r>
              <a:rPr lang="en-GB" sz="1200" dirty="0">
                <a:cs typeface="Shruti" panose="020B0502040204020203" pitchFamily="34" charset="0"/>
              </a:rPr>
              <a:t>Phone: 020 8313 9303</a:t>
            </a:r>
          </a:p>
          <a:p>
            <a:pPr algn="ctr"/>
            <a:r>
              <a:rPr lang="en-GB" sz="1200" dirty="0">
                <a:cs typeface="Shruti" panose="020B0502040204020203" pitchFamily="34" charset="0"/>
              </a:rPr>
              <a:t>Email: </a:t>
            </a:r>
            <a:r>
              <a:rPr lang="en-GB" sz="1200" dirty="0">
                <a:cs typeface="Shruti" panose="020B0502040204020203" pitchFamily="34" charset="0"/>
                <a:hlinkClick r:id="rId7"/>
              </a:rPr>
              <a:t>info@bcwa.org.uk</a:t>
            </a:r>
            <a:endParaRPr lang="en-GB" sz="1200" dirty="0">
              <a:cs typeface="Shruti" panose="020B0502040204020203" pitchFamily="34" charset="0"/>
            </a:endParaRPr>
          </a:p>
          <a:p>
            <a:pPr algn="ctr"/>
            <a:r>
              <a:rPr lang="en-GB" sz="1200" dirty="0">
                <a:cs typeface="Shruti" panose="020B0502040204020203" pitchFamily="34" charset="0"/>
              </a:rPr>
              <a:t>Website: </a:t>
            </a:r>
            <a:r>
              <a:rPr lang="en-GB" sz="1200" dirty="0">
                <a:cs typeface="Shruti" panose="020B0502040204020203" pitchFamily="34" charset="0"/>
                <a:hlinkClick r:id="rId8"/>
              </a:rPr>
              <a:t>www.bcwa.org.uk</a:t>
            </a:r>
            <a:endParaRPr lang="en-GB" sz="1200" dirty="0">
              <a:cs typeface="Shruti" panose="020B0502040204020203" pitchFamily="34" charset="0"/>
            </a:endParaRPr>
          </a:p>
          <a:p>
            <a:pPr algn="ctr"/>
            <a:endParaRPr lang="en-GB" sz="1200" dirty="0">
              <a:latin typeface="Bahnschrift SemiLight SemiConde" panose="020B0502040204020203" pitchFamily="34" charset="0"/>
              <a:cs typeface="Shruti" panose="020B0502040204020203" pitchFamily="34" charset="0"/>
            </a:endParaRPr>
          </a:p>
          <a:p>
            <a:pPr algn="ctr"/>
            <a:endParaRPr lang="en-GB" sz="1200" dirty="0">
              <a:latin typeface="Bahnschrift SemiLight SemiConde" panose="020B0502040204020203" pitchFamily="34" charset="0"/>
              <a:cs typeface="Shruti" panose="020B0502040204020203" pitchFamily="34" charset="0"/>
            </a:endParaRPr>
          </a:p>
        </p:txBody>
      </p:sp>
      <p:sp>
        <p:nvSpPr>
          <p:cNvPr id="10" name="Rectangle 9">
            <a:extLst>
              <a:ext uri="{FF2B5EF4-FFF2-40B4-BE49-F238E27FC236}">
                <a16:creationId xmlns:a16="http://schemas.microsoft.com/office/drawing/2014/main" id="{9B2731D4-FB0D-8868-F1CB-2E5E442122E3}"/>
              </a:ext>
            </a:extLst>
          </p:cNvPr>
          <p:cNvSpPr/>
          <p:nvPr/>
        </p:nvSpPr>
        <p:spPr>
          <a:xfrm>
            <a:off x="3355533" y="3755304"/>
            <a:ext cx="2614281" cy="17638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3C656AE6-9CC2-3682-6C41-53CA489E4883}"/>
              </a:ext>
            </a:extLst>
          </p:cNvPr>
          <p:cNvSpPr txBox="1"/>
          <p:nvPr/>
        </p:nvSpPr>
        <p:spPr>
          <a:xfrm>
            <a:off x="2814696" y="4031883"/>
            <a:ext cx="3649254" cy="1384995"/>
          </a:xfrm>
          <a:prstGeom prst="rect">
            <a:avLst/>
          </a:prstGeom>
          <a:noFill/>
        </p:spPr>
        <p:txBody>
          <a:bodyPr wrap="square">
            <a:spAutoFit/>
          </a:bodyPr>
          <a:lstStyle/>
          <a:p>
            <a:pPr algn="ctr"/>
            <a:r>
              <a:rPr lang="en-GB" sz="1200" dirty="0"/>
              <a:t>Bromley Fostering Team</a:t>
            </a:r>
          </a:p>
          <a:p>
            <a:pPr algn="ctr"/>
            <a:r>
              <a:rPr lang="en-GB" sz="1200" dirty="0"/>
              <a:t>Phone: 020 8461 7701</a:t>
            </a:r>
          </a:p>
          <a:p>
            <a:pPr algn="ctr"/>
            <a:r>
              <a:rPr lang="en-GB" sz="1200" dirty="0"/>
              <a:t>Email: </a:t>
            </a:r>
            <a:r>
              <a:rPr lang="en-GB" sz="1200" dirty="0">
                <a:hlinkClick r:id="rId9"/>
              </a:rPr>
              <a:t>fostering@bromley.gov.uk</a:t>
            </a:r>
            <a:r>
              <a:rPr lang="en-GB" sz="1200" dirty="0"/>
              <a:t> </a:t>
            </a:r>
          </a:p>
          <a:p>
            <a:pPr algn="ctr"/>
            <a:endParaRPr lang="en-GB" sz="1200" dirty="0"/>
          </a:p>
          <a:p>
            <a:pPr algn="ctr"/>
            <a:r>
              <a:rPr lang="en-GB" sz="1200" dirty="0"/>
              <a:t>IASS Bromley </a:t>
            </a:r>
          </a:p>
          <a:p>
            <a:pPr algn="ctr"/>
            <a:r>
              <a:rPr lang="en-GB" sz="1200" dirty="0"/>
              <a:t>Phone: 020 8461 7630</a:t>
            </a:r>
          </a:p>
          <a:p>
            <a:pPr algn="ctr"/>
            <a:r>
              <a:rPr lang="en-GB" sz="1200" dirty="0"/>
              <a:t>Email: </a:t>
            </a:r>
            <a:r>
              <a:rPr lang="en-GB" sz="1200" dirty="0">
                <a:hlinkClick r:id="rId10"/>
              </a:rPr>
              <a:t>iass@bromley.gov.uk</a:t>
            </a:r>
            <a:r>
              <a:rPr lang="en-GB" sz="1200" dirty="0"/>
              <a:t> </a:t>
            </a:r>
          </a:p>
        </p:txBody>
      </p:sp>
      <p:sp>
        <p:nvSpPr>
          <p:cNvPr id="13" name="TextBox 12">
            <a:extLst>
              <a:ext uri="{FF2B5EF4-FFF2-40B4-BE49-F238E27FC236}">
                <a16:creationId xmlns:a16="http://schemas.microsoft.com/office/drawing/2014/main" id="{9766A540-7271-415A-2B16-4906B5BBD223}"/>
              </a:ext>
            </a:extLst>
          </p:cNvPr>
          <p:cNvSpPr txBox="1"/>
          <p:nvPr/>
        </p:nvSpPr>
        <p:spPr>
          <a:xfrm>
            <a:off x="345202" y="1272821"/>
            <a:ext cx="6167596" cy="646331"/>
          </a:xfrm>
          <a:prstGeom prst="rect">
            <a:avLst/>
          </a:prstGeom>
          <a:noFill/>
        </p:spPr>
        <p:txBody>
          <a:bodyPr wrap="square" rtlCol="0">
            <a:spAutoFit/>
          </a:bodyPr>
          <a:lstStyle/>
          <a:p>
            <a:pPr algn="ctr"/>
            <a:r>
              <a:rPr lang="en-GB"/>
              <a:t>You can contact us on; Phone- 01689853183 </a:t>
            </a:r>
          </a:p>
          <a:p>
            <a:pPr algn="ctr"/>
            <a:r>
              <a:rPr lang="en-GB"/>
              <a:t> Email- Chelsfieldbrom@yahoo.co.uk</a:t>
            </a:r>
          </a:p>
        </p:txBody>
      </p:sp>
      <p:pic>
        <p:nvPicPr>
          <p:cNvPr id="9" name="Picture 8">
            <a:extLst>
              <a:ext uri="{FF2B5EF4-FFF2-40B4-BE49-F238E27FC236}">
                <a16:creationId xmlns:a16="http://schemas.microsoft.com/office/drawing/2014/main" id="{D6E63CEC-B25E-0DD9-0A31-B3883991B9D5}"/>
              </a:ext>
            </a:extLst>
          </p:cNvPr>
          <p:cNvPicPr>
            <a:picLocks noChangeAspect="1"/>
          </p:cNvPicPr>
          <p:nvPr/>
        </p:nvPicPr>
        <p:blipFill>
          <a:blip r:embed="rId11"/>
          <a:stretch>
            <a:fillRect/>
          </a:stretch>
        </p:blipFill>
        <p:spPr>
          <a:xfrm>
            <a:off x="3248654" y="6104049"/>
            <a:ext cx="3339160" cy="728413"/>
          </a:xfrm>
          <a:prstGeom prst="rect">
            <a:avLst/>
          </a:prstGeom>
        </p:spPr>
      </p:pic>
      <p:sp>
        <p:nvSpPr>
          <p:cNvPr id="12" name="TextBox 11">
            <a:extLst>
              <a:ext uri="{FF2B5EF4-FFF2-40B4-BE49-F238E27FC236}">
                <a16:creationId xmlns:a16="http://schemas.microsoft.com/office/drawing/2014/main" id="{CBBF0368-B235-9F1B-CCBB-9CE85C1F20DB}"/>
              </a:ext>
            </a:extLst>
          </p:cNvPr>
          <p:cNvSpPr txBox="1"/>
          <p:nvPr/>
        </p:nvSpPr>
        <p:spPr>
          <a:xfrm>
            <a:off x="3248654" y="6987540"/>
            <a:ext cx="3339160" cy="2031325"/>
          </a:xfrm>
          <a:prstGeom prst="rect">
            <a:avLst/>
          </a:prstGeom>
          <a:noFill/>
        </p:spPr>
        <p:txBody>
          <a:bodyPr wrap="square" rtlCol="0">
            <a:spAutoFit/>
          </a:bodyPr>
          <a:lstStyle/>
          <a:p>
            <a:pPr algn="ctr"/>
            <a:r>
              <a:rPr lang="en-GB" sz="1400" dirty="0"/>
              <a:t>Bromley SEND parents have your say!</a:t>
            </a:r>
          </a:p>
          <a:p>
            <a:pPr algn="ctr"/>
            <a:endParaRPr lang="en-GB" sz="1400" dirty="0"/>
          </a:p>
          <a:p>
            <a:pPr algn="ctr"/>
            <a:r>
              <a:rPr lang="en-GB" sz="1400" dirty="0"/>
              <a:t>We are an independent group of parents and carers who work in partnership with education and health to influence the development of services provided for your child.</a:t>
            </a:r>
          </a:p>
          <a:p>
            <a:pPr algn="ctr"/>
            <a:endParaRPr lang="en-GB" sz="1400" dirty="0"/>
          </a:p>
          <a:p>
            <a:pPr algn="ctr"/>
            <a:r>
              <a:rPr lang="en-GB" sz="1400" dirty="0"/>
              <a:t>https://bromleypcf.co.uk/</a:t>
            </a:r>
          </a:p>
        </p:txBody>
      </p:sp>
    </p:spTree>
    <p:extLst>
      <p:ext uri="{BB962C8B-B14F-4D97-AF65-F5344CB8AC3E}">
        <p14:creationId xmlns:p14="http://schemas.microsoft.com/office/powerpoint/2010/main" val="1325700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907</TotalTime>
  <Words>839</Words>
  <Application>Microsoft Office PowerPoint</Application>
  <PresentationFormat>A4 Paper (210x297 mm)</PresentationFormat>
  <Paragraphs>121</Paragraphs>
  <Slides>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Aptos</vt:lpstr>
      <vt:lpstr>Arial</vt:lpstr>
      <vt:lpstr>Arial Narrow</vt:lpstr>
      <vt:lpstr>Bahnschrift Light SemiCondensed</vt:lpstr>
      <vt:lpstr>Bahnschrift SemiLight SemiConde</vt:lpstr>
      <vt:lpstr>Calibri</vt:lpstr>
      <vt:lpstr>Calibri Light</vt:lpstr>
      <vt:lpstr>Cavolini</vt:lpstr>
      <vt:lpstr>Dreaming Outloud Script Pro</vt:lpstr>
      <vt:lpstr>Shruti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Carter</dc:creator>
  <cp:lastModifiedBy>Gary Carter</cp:lastModifiedBy>
  <cp:revision>26</cp:revision>
  <cp:lastPrinted>2025-04-03T11:40:19Z</cp:lastPrinted>
  <dcterms:created xsi:type="dcterms:W3CDTF">2023-07-03T14:25:20Z</dcterms:created>
  <dcterms:modified xsi:type="dcterms:W3CDTF">2025-04-03T14:56:51Z</dcterms:modified>
</cp:coreProperties>
</file>