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933"/>
    <a:srgbClr val="10C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4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521D-0E90-4824-BAA5-BCBD7CDF2911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C4923-71C0-435C-8AF6-43AEA96E2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4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C4923-71C0-435C-8AF6-43AEA96E29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2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18B25-B01B-F34F-5E04-EA5FC219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E45AF-4A4A-E576-60B6-92718BC89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6C10D-4C91-D548-C02F-500285A77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A13AC-2E32-5A63-FA8C-EA9157D94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C4923-71C0-435C-8AF6-43AEA96E29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6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8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2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6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1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2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5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4870-0D95-4C28-BE3D-9A6BD56606D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D939-4B74-4818-A7FF-EEDDB94C2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wa.org.uk/" TargetMode="External"/><Relationship Id="rId3" Type="http://schemas.openxmlformats.org/officeDocument/2006/relationships/hyperlink" Target="mailto:COTMANDENECFC@BROMLEY.GOV.UK" TargetMode="External"/><Relationship Id="rId7" Type="http://schemas.openxmlformats.org/officeDocument/2006/relationships/hyperlink" Target="mailto:info@bcwa.org.uk" TargetMode="External"/><Relationship Id="rId2" Type="http://schemas.openxmlformats.org/officeDocument/2006/relationships/hyperlink" Target="mailto:BLENHEIMCFC@BROMLEY.GOV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ionaldahelpline.org.uk/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help@nspcc.org,uk" TargetMode="External"/><Relationship Id="rId10" Type="http://schemas.openxmlformats.org/officeDocument/2006/relationships/hyperlink" Target="mailto:iass@bromley.gov.uk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fostering@bromley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E99A43-DB62-5A3D-91C5-CE481130C683}"/>
              </a:ext>
            </a:extLst>
          </p:cNvPr>
          <p:cNvSpPr/>
          <p:nvPr/>
        </p:nvSpPr>
        <p:spPr>
          <a:xfrm>
            <a:off x="3613980" y="2384722"/>
            <a:ext cx="3168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484B5-D6C3-DABD-2407-E14BF1408C64}"/>
              </a:ext>
            </a:extLst>
          </p:cNvPr>
          <p:cNvSpPr txBox="1"/>
          <p:nvPr/>
        </p:nvSpPr>
        <p:spPr>
          <a:xfrm>
            <a:off x="179305" y="2619748"/>
            <a:ext cx="3259187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endParaRPr lang="en-GB" sz="1000" dirty="0">
              <a:cs typeface="Shruti" panose="020B0502040204020203" pitchFamily="34" charset="0"/>
            </a:endParaRPr>
          </a:p>
          <a:p>
            <a:endParaRPr lang="en-GB" sz="1000" dirty="0">
              <a:cs typeface="Shruti" panose="020B0502040204020203" pitchFamily="34" charset="0"/>
            </a:endParaRPr>
          </a:p>
          <a:p>
            <a:endParaRPr lang="en-GB" sz="1000" dirty="0">
              <a:cs typeface="Shruti" panose="020B0502040204020203" pitchFamily="34" charset="0"/>
            </a:endParaRPr>
          </a:p>
          <a:p>
            <a:endParaRPr lang="en-GB" sz="1000" b="1" dirty="0">
              <a:solidFill>
                <a:schemeClr val="accent1"/>
              </a:solidFill>
              <a:cs typeface="Shruti" panose="020B0502040204020203" pitchFamily="34" charset="0"/>
            </a:endParaRPr>
          </a:p>
          <a:p>
            <a:r>
              <a:rPr lang="en-GB" sz="1000" b="1" dirty="0">
                <a:cs typeface="Shruti" panose="020B0502040204020203" pitchFamily="34" charset="0"/>
              </a:rPr>
              <a:t>Theme for May- Dinosaurs/Safari</a:t>
            </a:r>
            <a:endParaRPr lang="en-GB" sz="1000" dirty="0">
              <a:cs typeface="Shruti" panose="020B0502040204020203" pitchFamily="34" charset="0"/>
            </a:endParaRPr>
          </a:p>
          <a:p>
            <a:r>
              <a:rPr lang="en-GB" sz="1000" dirty="0">
                <a:cs typeface="Shruti" panose="020B0502040204020203" pitchFamily="34" charset="0"/>
              </a:rPr>
              <a:t>We will be looking at-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Naming Dinosaurs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Finding Fossils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On the Safari</a:t>
            </a:r>
          </a:p>
          <a:p>
            <a:r>
              <a:rPr lang="en-GB" sz="1000" b="1" dirty="0">
                <a:cs typeface="Shruti" panose="020B0502040204020203" pitchFamily="34" charset="0"/>
              </a:rPr>
              <a:t>We will be celebrating-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Vesak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Walk to school week</a:t>
            </a:r>
          </a:p>
          <a:p>
            <a:r>
              <a:rPr lang="en-GB" sz="1000" dirty="0">
                <a:cs typeface="Shruti" panose="020B0502040204020203" pitchFamily="34" charset="0"/>
              </a:rPr>
              <a:t>We will be growing Runner beans.</a:t>
            </a:r>
          </a:p>
          <a:p>
            <a:r>
              <a:rPr lang="en-GB" sz="1000" dirty="0">
                <a:cs typeface="Shruti" panose="020B0502040204020203" pitchFamily="34" charset="0"/>
              </a:rPr>
              <a:t>The Children will be making Dinosaur cornflake nests and Fossil cookies.</a:t>
            </a:r>
          </a:p>
          <a:p>
            <a:r>
              <a:rPr lang="en-GB" sz="1000" dirty="0">
                <a:cs typeface="Shruti" panose="020B0502040204020203" pitchFamily="34" charset="0"/>
              </a:rPr>
              <a:t>Thursday 8</a:t>
            </a:r>
            <a:r>
              <a:rPr lang="en-GB" sz="1000" baseline="30000" dirty="0">
                <a:cs typeface="Shruti" panose="020B0502040204020203" pitchFamily="34" charset="0"/>
              </a:rPr>
              <a:t>th</a:t>
            </a:r>
            <a:r>
              <a:rPr lang="en-GB" sz="1000" dirty="0">
                <a:cs typeface="Shruti" panose="020B0502040204020203" pitchFamily="34" charset="0"/>
              </a:rPr>
              <a:t> May-The Children will be having a celebration tea party for V E Day. Please if you wish, bring your child to Preschool wearing</a:t>
            </a:r>
            <a:r>
              <a:rPr lang="en-GB" sz="1000" dirty="0">
                <a:solidFill>
                  <a:srgbClr val="FF0000"/>
                </a:solidFill>
                <a:cs typeface="Shruti" panose="020B0502040204020203" pitchFamily="34" charset="0"/>
              </a:rPr>
              <a:t> Red</a:t>
            </a:r>
            <a:r>
              <a:rPr lang="en-GB" sz="1000" dirty="0">
                <a:cs typeface="Shruti" panose="020B0502040204020203" pitchFamily="34" charset="0"/>
              </a:rPr>
              <a:t>, White Or </a:t>
            </a:r>
            <a:r>
              <a:rPr lang="en-GB" sz="1000" dirty="0">
                <a:solidFill>
                  <a:schemeClr val="accent5"/>
                </a:solidFill>
                <a:cs typeface="Shruti" panose="020B0502040204020203" pitchFamily="34" charset="0"/>
              </a:rPr>
              <a:t>Blue.</a:t>
            </a:r>
          </a:p>
          <a:p>
            <a:endParaRPr lang="en-GB" sz="1000" b="1" u="sng" dirty="0">
              <a:cs typeface="Shruti" panose="020B0502040204020203" pitchFamily="34" charset="0"/>
            </a:endParaRPr>
          </a:p>
          <a:p>
            <a:r>
              <a:rPr lang="en-GB" sz="1000" b="1" u="sng" dirty="0">
                <a:cs typeface="Shruti" panose="020B0502040204020203" pitchFamily="34" charset="0"/>
              </a:rPr>
              <a:t>Dates For your Diary</a:t>
            </a:r>
          </a:p>
          <a:p>
            <a:r>
              <a:rPr lang="en-GB" sz="1000" b="1" u="sng" dirty="0">
                <a:cs typeface="Shruti" panose="020B0502040204020203" pitchFamily="34" charset="0"/>
              </a:rPr>
              <a:t> Preschoolers-</a:t>
            </a:r>
          </a:p>
          <a:p>
            <a:r>
              <a:rPr lang="en-GB" sz="1000" dirty="0">
                <a:cs typeface="Shruti" panose="020B0502040204020203" pitchFamily="34" charset="0"/>
              </a:rPr>
              <a:t>Friday 23</a:t>
            </a:r>
            <a:r>
              <a:rPr lang="en-GB" sz="1000" baseline="30000" dirty="0">
                <a:cs typeface="Shruti" panose="020B0502040204020203" pitchFamily="34" charset="0"/>
              </a:rPr>
              <a:t>rd</a:t>
            </a:r>
            <a:r>
              <a:rPr lang="en-GB" sz="1000" dirty="0">
                <a:cs typeface="Shruti" panose="020B0502040204020203" pitchFamily="34" charset="0"/>
              </a:rPr>
              <a:t> May- Last day of term</a:t>
            </a:r>
          </a:p>
          <a:p>
            <a:r>
              <a:rPr lang="en-GB" sz="1000" b="1" dirty="0">
                <a:cs typeface="Shruti" panose="020B0502040204020203" pitchFamily="34" charset="0"/>
              </a:rPr>
              <a:t>Half term week </a:t>
            </a:r>
            <a:r>
              <a:rPr lang="en-GB" sz="1000" dirty="0">
                <a:cs typeface="Shruti" panose="020B0502040204020203" pitchFamily="34" charset="0"/>
              </a:rPr>
              <a:t>Monday 26</a:t>
            </a:r>
            <a:r>
              <a:rPr lang="en-GB" sz="1000" baseline="30000" dirty="0">
                <a:cs typeface="Shruti" panose="020B0502040204020203" pitchFamily="34" charset="0"/>
              </a:rPr>
              <a:t>th</a:t>
            </a:r>
            <a:r>
              <a:rPr lang="en-GB" sz="1000" dirty="0">
                <a:cs typeface="Shruti" panose="020B0502040204020203" pitchFamily="34" charset="0"/>
              </a:rPr>
              <a:t> May until Friday 30th May</a:t>
            </a:r>
          </a:p>
          <a:p>
            <a:r>
              <a:rPr lang="en-GB" sz="1000" dirty="0">
                <a:cs typeface="Shruti" panose="020B0502040204020203" pitchFamily="34" charset="0"/>
              </a:rPr>
              <a:t>Bank holiday dates-Monday 5</a:t>
            </a:r>
            <a:r>
              <a:rPr lang="en-GB" sz="1000" baseline="30000" dirty="0">
                <a:cs typeface="Shruti" panose="020B0502040204020203" pitchFamily="34" charset="0"/>
              </a:rPr>
              <a:t>th</a:t>
            </a:r>
            <a:r>
              <a:rPr lang="en-GB" sz="1000" dirty="0">
                <a:cs typeface="Shruti" panose="020B0502040204020203" pitchFamily="34" charset="0"/>
              </a:rPr>
              <a:t> May, Monday 26</a:t>
            </a:r>
            <a:r>
              <a:rPr lang="en-GB" sz="1000" baseline="30000" dirty="0">
                <a:cs typeface="Shruti" panose="020B0502040204020203" pitchFamily="34" charset="0"/>
              </a:rPr>
              <a:t>th</a:t>
            </a:r>
            <a:r>
              <a:rPr lang="en-GB" sz="1000" dirty="0">
                <a:cs typeface="Shruti" panose="020B0502040204020203" pitchFamily="34" charset="0"/>
              </a:rPr>
              <a:t> May</a:t>
            </a:r>
          </a:p>
          <a:p>
            <a:r>
              <a:rPr lang="en-GB" sz="1000" b="1" dirty="0">
                <a:cs typeface="Shruti" panose="020B0502040204020203" pitchFamily="34" charset="0"/>
              </a:rPr>
              <a:t>Nursery closed to all children</a:t>
            </a:r>
          </a:p>
          <a:p>
            <a:r>
              <a:rPr lang="en-GB" sz="1000" dirty="0">
                <a:cs typeface="Shruti" panose="020B0502040204020203" pitchFamily="34" charset="0"/>
              </a:rPr>
              <a:t>Preschool children to return Monday 2</a:t>
            </a:r>
            <a:r>
              <a:rPr lang="en-GB" sz="1000" baseline="30000" dirty="0">
                <a:cs typeface="Shruti" panose="020B0502040204020203" pitchFamily="34" charset="0"/>
              </a:rPr>
              <a:t>nd</a:t>
            </a:r>
            <a:r>
              <a:rPr lang="en-GB" sz="1000" dirty="0">
                <a:cs typeface="Shruti" panose="020B0502040204020203" pitchFamily="34" charset="0"/>
              </a:rPr>
              <a:t> June, Summer term finishes for Preschool Children on Friday 18</a:t>
            </a:r>
            <a:r>
              <a:rPr lang="en-GB" sz="1000" baseline="30000" dirty="0">
                <a:cs typeface="Shruti" panose="020B0502040204020203" pitchFamily="34" charset="0"/>
              </a:rPr>
              <a:t>th</a:t>
            </a:r>
            <a:r>
              <a:rPr lang="en-GB" sz="1000" dirty="0">
                <a:cs typeface="Shruti" panose="020B0502040204020203" pitchFamily="34" charset="0"/>
              </a:rPr>
              <a:t> July.</a:t>
            </a:r>
          </a:p>
          <a:p>
            <a:r>
              <a:rPr lang="en-GB" sz="1000" dirty="0">
                <a:cs typeface="Shruti" panose="020B0502040204020203" pitchFamily="34" charset="0"/>
              </a:rPr>
              <a:t>Please be aware that all funding will cease on this date for all children. If you require days after this period, they will be fully chargeable.</a:t>
            </a:r>
          </a:p>
          <a:p>
            <a:endParaRPr lang="en-GB" sz="1000" b="1" u="sng" dirty="0"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prstClr val="black"/>
                </a:solidFill>
                <a:cs typeface="Shruti" panose="020B0502040204020203" pitchFamily="34" charset="0"/>
              </a:rPr>
              <a:t>Warm Weather notices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As the weather begins to change, for all children who bring along a packed lunch, please ensure you provide an icepack inside their lunch bag.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On hot days please provide a named hat and light weight jacket.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We appear to have many bottles which are not named, please remember to name your child’s bottle if you are replacing it with a new one.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Parenting classes are being provided by the Bromley inclusion team, please look out for the posters on the main door.</a:t>
            </a:r>
          </a:p>
          <a:p>
            <a:endParaRPr lang="en-GB" sz="1000" b="1" u="sng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cs typeface="Shrut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DC335-EBBA-220B-A6D4-BB0890ECC58D}"/>
              </a:ext>
            </a:extLst>
          </p:cNvPr>
          <p:cNvSpPr/>
          <p:nvPr/>
        </p:nvSpPr>
        <p:spPr>
          <a:xfrm>
            <a:off x="3613980" y="3373143"/>
            <a:ext cx="32440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00">
              <a:latin typeface="Arial Narrow" panose="020B0606020202030204" pitchFamily="34" charset="0"/>
              <a:cs typeface="Shruti" panose="020B05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74AD9A-682B-8BF8-E220-A547C9ADC331}"/>
              </a:ext>
            </a:extLst>
          </p:cNvPr>
          <p:cNvCxnSpPr>
            <a:cxnSpLocks/>
          </p:cNvCxnSpPr>
          <p:nvPr/>
        </p:nvCxnSpPr>
        <p:spPr>
          <a:xfrm>
            <a:off x="3429000" y="3373143"/>
            <a:ext cx="22309" cy="6036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DFE071-EB77-38B5-45C6-120E4C7BA8BC}"/>
              </a:ext>
            </a:extLst>
          </p:cNvPr>
          <p:cNvSpPr txBox="1"/>
          <p:nvPr/>
        </p:nvSpPr>
        <p:spPr>
          <a:xfrm>
            <a:off x="3519080" y="3093251"/>
            <a:ext cx="32583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rgbClr val="FF0000"/>
                </a:solidFill>
                <a:cs typeface="Shruti" panose="020B0502040204020203" pitchFamily="34" charset="0"/>
              </a:rPr>
              <a:t>Emergency contacts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FF0000"/>
                </a:solidFill>
                <a:cs typeface="Shruti" panose="020B0502040204020203" pitchFamily="34" charset="0"/>
              </a:rPr>
              <a:t>We do not appear to have received many  emergency contacts as requested, if you have not provided a third, please do so as soon as possible.</a:t>
            </a:r>
          </a:p>
          <a:p>
            <a:endParaRPr lang="en-GB" sz="1000" b="1" u="sng" dirty="0">
              <a:cs typeface="Shruti" panose="020B0502040204020203" pitchFamily="34" charset="0"/>
            </a:endParaRPr>
          </a:p>
          <a:p>
            <a:r>
              <a:rPr lang="en-GB" sz="1000" b="1" u="sng" dirty="0">
                <a:cs typeface="Shruti" panose="020B0502040204020203" pitchFamily="34" charset="0"/>
              </a:rPr>
              <a:t>Gentle reminders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No shoelaces, open toe sandals, skinny jeans, dresses or skirts, please also be aware that vests with poppers are not ideal, if possible, can children wear vests minus these please.</a:t>
            </a:r>
          </a:p>
          <a:p>
            <a:endParaRPr lang="en-GB" sz="1000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Please remember to regularly check your child's bag and replace any items used. Ensure sufficient supplies are provided and nappies replaced on a daily basis.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For all children with long hair, please ensure that they have their hair up before arriving at Nursery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Please apply suncream before arrival and provide a named bottle to have at Nursery</a:t>
            </a:r>
          </a:p>
          <a:p>
            <a:endParaRPr lang="en-GB" sz="1000" dirty="0">
              <a:cs typeface="Shrut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cs typeface="Shruti" panose="020B0502040204020203" pitchFamily="34" charset="0"/>
              </a:rPr>
              <a:t>Please ensure that booked times are adhered to. If children continuously arrive late, it can be disruptive for the children and our daily routine.</a:t>
            </a:r>
            <a:endParaRPr lang="en-GB" sz="1000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We have begun to plan for our school leaver celebrations.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Our leavers presentation will be on Thursday 17</a:t>
            </a:r>
            <a:r>
              <a:rPr lang="en-GB" sz="1000" baseline="30000" dirty="0">
                <a:solidFill>
                  <a:prstClr val="black"/>
                </a:solidFill>
                <a:cs typeface="Shruti" panose="020B0502040204020203" pitchFamily="34" charset="0"/>
              </a:rPr>
              <a:t>th</a:t>
            </a: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 July and our end of term party will be held on Friday 18</a:t>
            </a:r>
            <a:r>
              <a:rPr lang="en-GB" sz="1000" baseline="30000" dirty="0">
                <a:solidFill>
                  <a:prstClr val="black"/>
                </a:solidFill>
                <a:cs typeface="Shruti" panose="020B0502040204020203" pitchFamily="34" charset="0"/>
              </a:rPr>
              <a:t>th</a:t>
            </a: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 July.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Further information will follow shortly.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cs typeface="Shruti" panose="020B0502040204020203" pitchFamily="34" charset="0"/>
              </a:rPr>
              <a:t>Please look at our new celebration part of our newsletter which will showcase what the children celebrate and learn every month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latin typeface="Bahnschrift Light SemiCondensed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B0F314-0BC2-71CF-3065-DDF3BF019D98}"/>
              </a:ext>
            </a:extLst>
          </p:cNvPr>
          <p:cNvSpPr/>
          <p:nvPr/>
        </p:nvSpPr>
        <p:spPr>
          <a:xfrm>
            <a:off x="75560" y="2580284"/>
            <a:ext cx="633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 Chelsfield Preschool and Nursery Newsletter May 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B5336-2992-A2C5-4297-7830670ABC52}"/>
              </a:ext>
            </a:extLst>
          </p:cNvPr>
          <p:cNvSpPr txBox="1"/>
          <p:nvPr/>
        </p:nvSpPr>
        <p:spPr>
          <a:xfrm>
            <a:off x="3451309" y="9256737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contact us on Phone - 01689853183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Email - Chelsfieldbrom@yahoo.co.uk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101E0-DD99-AC3C-98EF-52E84C219282}"/>
              </a:ext>
            </a:extLst>
          </p:cNvPr>
          <p:cNvSpPr txBox="1"/>
          <p:nvPr/>
        </p:nvSpPr>
        <p:spPr>
          <a:xfrm>
            <a:off x="1578795" y="3461959"/>
            <a:ext cx="165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hruti" panose="020B0502040204020203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hrut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C17CAF-AF5F-F6FF-30F9-B586055B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" t="13482" r="3052" b="14743"/>
          <a:stretch/>
        </p:blipFill>
        <p:spPr>
          <a:xfrm>
            <a:off x="218918" y="14200"/>
            <a:ext cx="6420164" cy="26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28EE8-7E4A-E41F-C3F2-B20BC8399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AB82896F-9CA8-97ED-DF13-AC2286B85549}"/>
              </a:ext>
            </a:extLst>
          </p:cNvPr>
          <p:cNvSpPr/>
          <p:nvPr/>
        </p:nvSpPr>
        <p:spPr>
          <a:xfrm rot="5400000">
            <a:off x="4414408" y="6930719"/>
            <a:ext cx="1790848" cy="2657311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B161113B-DD7A-7D2B-FB17-5541979F2EC2}"/>
              </a:ext>
            </a:extLst>
          </p:cNvPr>
          <p:cNvSpPr/>
          <p:nvPr/>
        </p:nvSpPr>
        <p:spPr>
          <a:xfrm rot="441344">
            <a:off x="4642980" y="2126933"/>
            <a:ext cx="2223624" cy="151865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DB1F4B33-BC34-1337-CAD9-2F9F44B0B2A0}"/>
              </a:ext>
            </a:extLst>
          </p:cNvPr>
          <p:cNvSpPr/>
          <p:nvPr/>
        </p:nvSpPr>
        <p:spPr>
          <a:xfrm>
            <a:off x="536857" y="7748222"/>
            <a:ext cx="1381320" cy="1259072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AC6577B4-4885-ECB1-D496-436E8B7CCF1C}"/>
              </a:ext>
            </a:extLst>
          </p:cNvPr>
          <p:cNvSpPr/>
          <p:nvPr/>
        </p:nvSpPr>
        <p:spPr>
          <a:xfrm>
            <a:off x="2380260" y="3223236"/>
            <a:ext cx="1707815" cy="170387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D23DD-0165-9F89-39C5-43A60FE5DDE4}"/>
              </a:ext>
            </a:extLst>
          </p:cNvPr>
          <p:cNvSpPr/>
          <p:nvPr/>
        </p:nvSpPr>
        <p:spPr>
          <a:xfrm>
            <a:off x="3613980" y="2384722"/>
            <a:ext cx="3168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Arial Narrow" panose="020B0606020202030204" pitchFamily="34" charset="0"/>
              <a:cs typeface="Shrut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E62CF-1BE9-D237-1DFF-3D95B947462F}"/>
              </a:ext>
            </a:extLst>
          </p:cNvPr>
          <p:cNvSpPr txBox="1"/>
          <p:nvPr/>
        </p:nvSpPr>
        <p:spPr>
          <a:xfrm>
            <a:off x="103969" y="1734533"/>
            <a:ext cx="325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endParaRPr lang="en-GB" sz="1000" dirty="0">
              <a:cs typeface="Shruti" panose="020B0502040204020203" pitchFamily="34" charset="0"/>
            </a:endParaRPr>
          </a:p>
          <a:p>
            <a:endParaRPr lang="en-GB" sz="1000" dirty="0">
              <a:cs typeface="Shruti" panose="020B0502040204020203" pitchFamily="34" charset="0"/>
            </a:endParaRPr>
          </a:p>
          <a:p>
            <a:endParaRPr lang="en-GB" sz="1000" dirty="0">
              <a:cs typeface="Shrut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A4F69-C9FE-0928-7555-9129FD6C6EAB}"/>
              </a:ext>
            </a:extLst>
          </p:cNvPr>
          <p:cNvSpPr/>
          <p:nvPr/>
        </p:nvSpPr>
        <p:spPr>
          <a:xfrm>
            <a:off x="3613980" y="3373143"/>
            <a:ext cx="32440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00">
              <a:latin typeface="Arial Narrow" panose="020B0606020202030204" pitchFamily="34" charset="0"/>
              <a:cs typeface="Shrut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4DED3-31F6-3962-AD35-FA5431932B73}"/>
              </a:ext>
            </a:extLst>
          </p:cNvPr>
          <p:cNvSpPr txBox="1"/>
          <p:nvPr/>
        </p:nvSpPr>
        <p:spPr>
          <a:xfrm>
            <a:off x="3549789" y="3352572"/>
            <a:ext cx="3258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cs typeface="Shruti" panose="020B0502040204020203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latin typeface="Bahnschrift Light SemiCondensed" panose="020B0502040204020203" pitchFamily="34" charset="0"/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latin typeface="Bahnschrift Light SemiCondensed" panose="020B0502040204020203" pitchFamily="34" charset="0"/>
              <a:cs typeface="Shrut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latin typeface="Bahnschrift Light SemiCondensed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BE3AC-E5EE-3A39-BF06-5C5D8CB239E2}"/>
              </a:ext>
            </a:extLst>
          </p:cNvPr>
          <p:cNvSpPr txBox="1"/>
          <p:nvPr/>
        </p:nvSpPr>
        <p:spPr>
          <a:xfrm>
            <a:off x="3451309" y="9256737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contact us on Phone - 01689853183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Email - Chelsfieldbrom@yahoo.co.uk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B7F95-095D-7392-92AA-B25757AA99DA}"/>
              </a:ext>
            </a:extLst>
          </p:cNvPr>
          <p:cNvSpPr txBox="1"/>
          <p:nvPr/>
        </p:nvSpPr>
        <p:spPr>
          <a:xfrm>
            <a:off x="2425882" y="3791310"/>
            <a:ext cx="1653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The Children created a picture using shapes to make an Easter chick.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hrut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430085-C627-5A59-6942-DC798742B4C1}"/>
              </a:ext>
            </a:extLst>
          </p:cNvPr>
          <p:cNvSpPr txBox="1"/>
          <p:nvPr/>
        </p:nvSpPr>
        <p:spPr>
          <a:xfrm>
            <a:off x="4738481" y="2268944"/>
            <a:ext cx="19810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read traditional stories and created their own porridge for Goldilocks and made Hungry Caterpillar pictures 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9C926D-871D-5111-05FE-56F44A0588E9}"/>
              </a:ext>
            </a:extLst>
          </p:cNvPr>
          <p:cNvSpPr txBox="1"/>
          <p:nvPr/>
        </p:nvSpPr>
        <p:spPr>
          <a:xfrm>
            <a:off x="278069" y="8037798"/>
            <a:ext cx="1950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made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Sheild to help celebrate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 George’s day.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506393-6F44-522F-73F7-4B499A63D9CF}"/>
              </a:ext>
            </a:extLst>
          </p:cNvPr>
          <p:cNvSpPr txBox="1"/>
          <p:nvPr/>
        </p:nvSpPr>
        <p:spPr>
          <a:xfrm>
            <a:off x="4319606" y="7808411"/>
            <a:ext cx="197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Painted butterflies as part of learning about the life cycle of the caterpillar from the Very Hungry Caterpillar story.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06D216-0515-F8B0-4773-1DF86F51DCAC}"/>
              </a:ext>
            </a:extLst>
          </p:cNvPr>
          <p:cNvSpPr txBox="1"/>
          <p:nvPr/>
        </p:nvSpPr>
        <p:spPr>
          <a:xfrm>
            <a:off x="528686" y="2592464"/>
            <a:ext cx="3992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Please enjoy a look at what the children learnt and celebrated during April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4D424-33E8-681A-1EB7-BB04AB033987}"/>
              </a:ext>
            </a:extLst>
          </p:cNvPr>
          <p:cNvSpPr txBox="1"/>
          <p:nvPr/>
        </p:nvSpPr>
        <p:spPr>
          <a:xfrm>
            <a:off x="1207917" y="1430222"/>
            <a:ext cx="3798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Celebration Page April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230D8-DBDB-FCDF-94B0-AE87FE8746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696" b="33460"/>
          <a:stretch/>
        </p:blipFill>
        <p:spPr>
          <a:xfrm>
            <a:off x="0" y="-74894"/>
            <a:ext cx="6858000" cy="1703873"/>
          </a:xfrm>
          <a:prstGeom prst="rect">
            <a:avLst/>
          </a:prstGeom>
        </p:spPr>
      </p:pic>
      <p:pic>
        <p:nvPicPr>
          <p:cNvPr id="11" name="Picture 10" descr="A yellow board with pictures and pictures on it&#10;&#10;AI-generated content may be incorrect.">
            <a:extLst>
              <a:ext uri="{FF2B5EF4-FFF2-40B4-BE49-F238E27FC236}">
                <a16:creationId xmlns:a16="http://schemas.microsoft.com/office/drawing/2014/main" id="{D7C49D7F-7D5E-EA23-837D-D914B6975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10864" r="20371" b="13938"/>
          <a:stretch/>
        </p:blipFill>
        <p:spPr>
          <a:xfrm>
            <a:off x="75560" y="3457108"/>
            <a:ext cx="2152651" cy="2178038"/>
          </a:xfrm>
          <a:prstGeom prst="rect">
            <a:avLst/>
          </a:prstGeom>
        </p:spPr>
      </p:pic>
      <p:pic>
        <p:nvPicPr>
          <p:cNvPr id="13" name="Picture 12" descr="A bulletin board with pictures of various objects&#10;&#10;AI-generated content may be incorrect.">
            <a:extLst>
              <a:ext uri="{FF2B5EF4-FFF2-40B4-BE49-F238E27FC236}">
                <a16:creationId xmlns:a16="http://schemas.microsoft.com/office/drawing/2014/main" id="{1D01E3C7-A509-D36D-4A3F-09F4DAA8F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7" t="12222" r="4630" b="13704"/>
          <a:stretch/>
        </p:blipFill>
        <p:spPr>
          <a:xfrm rot="5400000">
            <a:off x="4739526" y="3587931"/>
            <a:ext cx="1878415" cy="2097886"/>
          </a:xfrm>
          <a:prstGeom prst="rect">
            <a:avLst/>
          </a:prstGeom>
        </p:spPr>
      </p:pic>
      <p:pic>
        <p:nvPicPr>
          <p:cNvPr id="16" name="Picture 15" descr="A board with a group of pieces of paper with red tape on it&#10;&#10;AI-generated content may be incorrect.">
            <a:extLst>
              <a:ext uri="{FF2B5EF4-FFF2-40B4-BE49-F238E27FC236}">
                <a16:creationId xmlns:a16="http://schemas.microsoft.com/office/drawing/2014/main" id="{EBBD3FD5-4EB5-8B4A-61AE-62A8D8869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23589" r="15556" b="17219"/>
          <a:stretch/>
        </p:blipFill>
        <p:spPr>
          <a:xfrm>
            <a:off x="75560" y="5870736"/>
            <a:ext cx="3095553" cy="1790848"/>
          </a:xfrm>
          <a:prstGeom prst="rect">
            <a:avLst/>
          </a:prstGeom>
        </p:spPr>
      </p:pic>
      <p:pic>
        <p:nvPicPr>
          <p:cNvPr id="19" name="Picture 18" descr="A child's hand holding a yellow board with butterflies&#10;&#10;AI-generated content may be incorrect.">
            <a:extLst>
              <a:ext uri="{FF2B5EF4-FFF2-40B4-BE49-F238E27FC236}">
                <a16:creationId xmlns:a16="http://schemas.microsoft.com/office/drawing/2014/main" id="{6551EC65-3BD7-75D1-BC53-F53090CC0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31223" r="5104" b="19623"/>
          <a:stretch/>
        </p:blipFill>
        <p:spPr>
          <a:xfrm>
            <a:off x="3282463" y="5889686"/>
            <a:ext cx="3499977" cy="1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89064F-5788-EC1A-4B77-B2FDAC2CE309}"/>
              </a:ext>
            </a:extLst>
          </p:cNvPr>
          <p:cNvSpPr/>
          <p:nvPr/>
        </p:nvSpPr>
        <p:spPr>
          <a:xfrm>
            <a:off x="270186" y="5781040"/>
            <a:ext cx="2767654" cy="33832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Local Family Centres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hrut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Blenheim Children and Family Centre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Email –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  <a:hlinkClick r:id="rId2"/>
              </a:rPr>
              <a:t>BLENHEIMCFC@BROMLEY.GOV.UK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hrut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Phone – 01689 831193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hrut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Cotmandene Family Centre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Email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  <a:hlinkClick r:id="rId3"/>
              </a:rPr>
              <a:t>COTMANDENECFC@BROMLEY.GOV.UK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hrut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hruti" panose="020B0502040204020203" pitchFamily="34" charset="0"/>
              </a:rPr>
              <a:t>Phone – 0208 300 2548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hrut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Children and Family Centres offer a range of services to meet the needs of children under five and support their families. 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hrut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0C4BD0-8C2E-591D-587D-2D7C7A11A6F1}"/>
              </a:ext>
            </a:extLst>
          </p:cNvPr>
          <p:cNvSpPr/>
          <p:nvPr/>
        </p:nvSpPr>
        <p:spPr>
          <a:xfrm>
            <a:off x="188530" y="2087298"/>
            <a:ext cx="2849309" cy="3256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BD5E9-00A9-453E-4873-E1889803B327}"/>
              </a:ext>
            </a:extLst>
          </p:cNvPr>
          <p:cNvSpPr/>
          <p:nvPr/>
        </p:nvSpPr>
        <p:spPr>
          <a:xfrm>
            <a:off x="188530" y="264626"/>
            <a:ext cx="6334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 Chelsfield Preschool and Nursery Newsletter May 2025</a:t>
            </a:r>
          </a:p>
        </p:txBody>
      </p:sp>
      <p:pic>
        <p:nvPicPr>
          <p:cNvPr id="6" name="Picture 5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F96894E-46D8-3C42-47CA-6A01A469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1" y="2020904"/>
            <a:ext cx="2849309" cy="1763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CB3BA8-A50D-CDD9-782A-C7BE6BE8E4AA}"/>
              </a:ext>
            </a:extLst>
          </p:cNvPr>
          <p:cNvSpPr/>
          <p:nvPr/>
        </p:nvSpPr>
        <p:spPr>
          <a:xfrm>
            <a:off x="3613980" y="3373143"/>
            <a:ext cx="32440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00">
              <a:latin typeface="Bahnschrift Light SemiCondensed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D0AC0-42D9-C89D-911D-A7DA78A94519}"/>
              </a:ext>
            </a:extLst>
          </p:cNvPr>
          <p:cNvSpPr txBox="1"/>
          <p:nvPr/>
        </p:nvSpPr>
        <p:spPr>
          <a:xfrm>
            <a:off x="270186" y="2155902"/>
            <a:ext cx="24628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cs typeface="Shruti" panose="020B0502040204020203" pitchFamily="34" charset="0"/>
              </a:rPr>
              <a:t>NSPCC Helpline</a:t>
            </a: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Phone: 0808 800 500</a:t>
            </a: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Email: </a:t>
            </a:r>
            <a:r>
              <a:rPr lang="en-GB" sz="1200" dirty="0" err="1">
                <a:cs typeface="Shruti" panose="020B0502040204020203" pitchFamily="34" charset="0"/>
                <a:hlinkClick r:id="rId5"/>
              </a:rPr>
              <a:t>help@nspcc.org,uk</a:t>
            </a:r>
            <a:endParaRPr lang="en-GB" sz="1200" dirty="0">
              <a:cs typeface="Shruti" panose="020B0502040204020203" pitchFamily="34" charset="0"/>
            </a:endParaRPr>
          </a:p>
          <a:p>
            <a:pPr algn="ctr"/>
            <a:endParaRPr lang="en-GB" sz="1200" dirty="0">
              <a:cs typeface="Shruti" panose="020B0502040204020203" pitchFamily="34" charset="0"/>
            </a:endParaRP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National Domestic Abuse Helpline</a:t>
            </a: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Phone: 0808 2000 247</a:t>
            </a: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Website: </a:t>
            </a:r>
            <a:r>
              <a:rPr lang="en-GB" sz="1200" dirty="0">
                <a:cs typeface="Shruti" panose="020B0502040204020203" pitchFamily="34" charset="0"/>
                <a:hlinkClick r:id="rId6"/>
              </a:rPr>
              <a:t>www.nationaldahelpline.org.uk</a:t>
            </a:r>
            <a:r>
              <a:rPr lang="en-GB" sz="1200" dirty="0">
                <a:cs typeface="Shruti" panose="020B0502040204020203" pitchFamily="34" charset="0"/>
              </a:rPr>
              <a:t> </a:t>
            </a:r>
          </a:p>
          <a:p>
            <a:pPr algn="ctr"/>
            <a:endParaRPr lang="en-GB" sz="1200" dirty="0">
              <a:cs typeface="Shruti" panose="020B0502040204020203" pitchFamily="34" charset="0"/>
            </a:endParaRP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Bromley and Croydon Women’s Aid (BCWA)</a:t>
            </a: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Phone: 020 8313 9303</a:t>
            </a: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Email: </a:t>
            </a:r>
            <a:r>
              <a:rPr lang="en-GB" sz="1200" dirty="0">
                <a:cs typeface="Shruti" panose="020B0502040204020203" pitchFamily="34" charset="0"/>
                <a:hlinkClick r:id="rId7"/>
              </a:rPr>
              <a:t>info@bcwa.org.uk</a:t>
            </a:r>
            <a:endParaRPr lang="en-GB" sz="1200" dirty="0">
              <a:cs typeface="Shruti" panose="020B0502040204020203" pitchFamily="34" charset="0"/>
            </a:endParaRPr>
          </a:p>
          <a:p>
            <a:pPr algn="ctr"/>
            <a:r>
              <a:rPr lang="en-GB" sz="1200" dirty="0">
                <a:cs typeface="Shruti" panose="020B0502040204020203" pitchFamily="34" charset="0"/>
              </a:rPr>
              <a:t>Website: </a:t>
            </a:r>
            <a:r>
              <a:rPr lang="en-GB" sz="1200" dirty="0">
                <a:cs typeface="Shruti" panose="020B0502040204020203" pitchFamily="34" charset="0"/>
                <a:hlinkClick r:id="rId8"/>
              </a:rPr>
              <a:t>www.bcwa.org.uk</a:t>
            </a:r>
            <a:endParaRPr lang="en-GB" sz="1200" dirty="0">
              <a:cs typeface="Shruti" panose="020B0502040204020203" pitchFamily="34" charset="0"/>
            </a:endParaRPr>
          </a:p>
          <a:p>
            <a:pPr algn="ctr"/>
            <a:endParaRPr lang="en-GB" sz="1200" dirty="0">
              <a:latin typeface="Bahnschrift SemiLight SemiConde" panose="020B0502040204020203" pitchFamily="34" charset="0"/>
              <a:cs typeface="Shruti" panose="020B0502040204020203" pitchFamily="34" charset="0"/>
            </a:endParaRPr>
          </a:p>
          <a:p>
            <a:pPr algn="ctr"/>
            <a:endParaRPr lang="en-GB" sz="1200" dirty="0">
              <a:latin typeface="Bahnschrift SemiLight SemiConde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2731D4-FB0D-8868-F1CB-2E5E442122E3}"/>
              </a:ext>
            </a:extLst>
          </p:cNvPr>
          <p:cNvSpPr/>
          <p:nvPr/>
        </p:nvSpPr>
        <p:spPr>
          <a:xfrm>
            <a:off x="3355533" y="3755304"/>
            <a:ext cx="2614281" cy="17638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56AE6-9CC2-3682-6C41-53CA489E4883}"/>
              </a:ext>
            </a:extLst>
          </p:cNvPr>
          <p:cNvSpPr txBox="1"/>
          <p:nvPr/>
        </p:nvSpPr>
        <p:spPr>
          <a:xfrm>
            <a:off x="2814696" y="4031883"/>
            <a:ext cx="3649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Bromley Fostering Team</a:t>
            </a:r>
          </a:p>
          <a:p>
            <a:pPr algn="ctr"/>
            <a:r>
              <a:rPr lang="en-GB" sz="1200" dirty="0"/>
              <a:t>Phone: 020 8461 7701</a:t>
            </a:r>
          </a:p>
          <a:p>
            <a:pPr algn="ctr"/>
            <a:r>
              <a:rPr lang="en-GB" sz="1200" dirty="0"/>
              <a:t>Email: </a:t>
            </a:r>
            <a:r>
              <a:rPr lang="en-GB" sz="1200" dirty="0">
                <a:hlinkClick r:id="rId9"/>
              </a:rPr>
              <a:t>fostering@bromley.gov.uk</a:t>
            </a:r>
            <a:r>
              <a:rPr lang="en-GB" sz="1200" dirty="0"/>
              <a:t> 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IASS Bromley </a:t>
            </a:r>
          </a:p>
          <a:p>
            <a:pPr algn="ctr"/>
            <a:r>
              <a:rPr lang="en-GB" sz="1200" dirty="0"/>
              <a:t>Phone: 020 8461 7630</a:t>
            </a:r>
          </a:p>
          <a:p>
            <a:pPr algn="ctr"/>
            <a:r>
              <a:rPr lang="en-GB" sz="1200" dirty="0"/>
              <a:t>Email: </a:t>
            </a:r>
            <a:r>
              <a:rPr lang="en-GB" sz="1200" dirty="0">
                <a:hlinkClick r:id="rId10"/>
              </a:rPr>
              <a:t>iass@bromley.gov.uk</a:t>
            </a:r>
            <a:r>
              <a:rPr lang="en-GB" sz="1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6A540-7271-415A-2B16-4906B5BBD223}"/>
              </a:ext>
            </a:extLst>
          </p:cNvPr>
          <p:cNvSpPr txBox="1"/>
          <p:nvPr/>
        </p:nvSpPr>
        <p:spPr>
          <a:xfrm>
            <a:off x="345202" y="1272821"/>
            <a:ext cx="616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You can contact us on; Phone- 01689853183 </a:t>
            </a:r>
          </a:p>
          <a:p>
            <a:pPr algn="ctr"/>
            <a:r>
              <a:rPr lang="en-GB"/>
              <a:t> Email- Chelsfieldbrom@yahoo.co.uk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63CEC-B25E-0DD9-0A31-B3883991B9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8654" y="6104049"/>
            <a:ext cx="3339160" cy="728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BF0368-B235-9F1B-CCBB-9CE85C1F20DB}"/>
              </a:ext>
            </a:extLst>
          </p:cNvPr>
          <p:cNvSpPr txBox="1"/>
          <p:nvPr/>
        </p:nvSpPr>
        <p:spPr>
          <a:xfrm>
            <a:off x="3248654" y="6987540"/>
            <a:ext cx="3339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Bromley SEND parents have your say!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We are an independent group of parents and carers who work in partnership with education and health to influence the development of services provided for your child.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https://bromleypcf.co.uk/</a:t>
            </a:r>
          </a:p>
        </p:txBody>
      </p:sp>
    </p:spTree>
    <p:extLst>
      <p:ext uri="{BB962C8B-B14F-4D97-AF65-F5344CB8AC3E}">
        <p14:creationId xmlns:p14="http://schemas.microsoft.com/office/powerpoint/2010/main" val="132570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1086</TotalTime>
  <Words>833</Words>
  <Application>Microsoft Office PowerPoint</Application>
  <PresentationFormat>A4 Paper (210x297 mm)</PresentationFormat>
  <Paragraphs>121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Aptos</vt:lpstr>
      <vt:lpstr>Arial</vt:lpstr>
      <vt:lpstr>Arial Narrow</vt:lpstr>
      <vt:lpstr>Bahnschrift Light SemiCondensed</vt:lpstr>
      <vt:lpstr>Bahnschrift SemiLight SemiConde</vt:lpstr>
      <vt:lpstr>Calibri</vt:lpstr>
      <vt:lpstr>Calibri Light</vt:lpstr>
      <vt:lpstr>Cavolini</vt:lpstr>
      <vt:lpstr>Dreaming Outloud Script Pro</vt:lpstr>
      <vt:lpstr>Shruti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Carter</dc:creator>
  <cp:lastModifiedBy>Gary Carter</cp:lastModifiedBy>
  <cp:revision>40</cp:revision>
  <cp:lastPrinted>2025-05-06T14:25:38Z</cp:lastPrinted>
  <dcterms:created xsi:type="dcterms:W3CDTF">2023-07-03T14:25:20Z</dcterms:created>
  <dcterms:modified xsi:type="dcterms:W3CDTF">2025-05-15T14:31:41Z</dcterms:modified>
</cp:coreProperties>
</file>